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8"/>
  </p:notesMasterIdLst>
  <p:sldIdLst>
    <p:sldId id="328" r:id="rId2"/>
    <p:sldId id="330" r:id="rId3"/>
    <p:sldId id="331" r:id="rId4"/>
    <p:sldId id="321" r:id="rId5"/>
    <p:sldId id="332" r:id="rId6"/>
    <p:sldId id="333" r:id="rId7"/>
    <p:sldId id="334" r:id="rId8"/>
    <p:sldId id="335" r:id="rId9"/>
    <p:sldId id="337" r:id="rId10"/>
    <p:sldId id="338" r:id="rId11"/>
    <p:sldId id="339" r:id="rId12"/>
    <p:sldId id="340" r:id="rId13"/>
    <p:sldId id="341" r:id="rId14"/>
    <p:sldId id="296" r:id="rId15"/>
    <p:sldId id="342" r:id="rId16"/>
    <p:sldId id="297"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864" userDrawn="1">
          <p15:clr>
            <a:srgbClr val="A4A3A4"/>
          </p15:clr>
        </p15:guide>
        <p15:guide id="2" pos="4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676" autoAdjust="0"/>
    <p:restoredTop sz="94681"/>
  </p:normalViewPr>
  <p:slideViewPr>
    <p:cSldViewPr snapToGrid="0" snapToObjects="1" showGuides="1">
      <p:cViewPr varScale="1">
        <p:scale>
          <a:sx n="114" d="100"/>
          <a:sy n="114" d="100"/>
        </p:scale>
        <p:origin x="184" y="216"/>
      </p:cViewPr>
      <p:guideLst>
        <p:guide orient="horz" pos="864"/>
        <p:guide pos="4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907C28-91FF-6045-A7E6-8825537F906D}" type="datetimeFigureOut">
              <a:rPr lang="en-SA" smtClean="0"/>
              <a:t>09/03/2021 R</a:t>
            </a:fld>
            <a:endParaRPr lang="en-S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6DDC9E-BB34-E247-B30F-BF15EF451178}" type="slidenum">
              <a:rPr lang="en-SA" smtClean="0"/>
              <a:t>‹#›</a:t>
            </a:fld>
            <a:endParaRPr lang="en-SA"/>
          </a:p>
        </p:txBody>
      </p:sp>
    </p:spTree>
    <p:extLst>
      <p:ext uri="{BB962C8B-B14F-4D97-AF65-F5344CB8AC3E}">
        <p14:creationId xmlns:p14="http://schemas.microsoft.com/office/powerpoint/2010/main" val="1525371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3958091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10</a:t>
            </a:fld>
            <a:endParaRPr lang="ko-KR" altLang="en-US"/>
          </a:p>
        </p:txBody>
      </p:sp>
    </p:spTree>
    <p:extLst>
      <p:ext uri="{BB962C8B-B14F-4D97-AF65-F5344CB8AC3E}">
        <p14:creationId xmlns:p14="http://schemas.microsoft.com/office/powerpoint/2010/main" val="21234648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11</a:t>
            </a:fld>
            <a:endParaRPr lang="ko-KR" altLang="en-US"/>
          </a:p>
        </p:txBody>
      </p:sp>
    </p:spTree>
    <p:extLst>
      <p:ext uri="{BB962C8B-B14F-4D97-AF65-F5344CB8AC3E}">
        <p14:creationId xmlns:p14="http://schemas.microsoft.com/office/powerpoint/2010/main" val="1592901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12</a:t>
            </a:fld>
            <a:endParaRPr lang="ko-KR" altLang="en-US"/>
          </a:p>
        </p:txBody>
      </p:sp>
    </p:spTree>
    <p:extLst>
      <p:ext uri="{BB962C8B-B14F-4D97-AF65-F5344CB8AC3E}">
        <p14:creationId xmlns:p14="http://schemas.microsoft.com/office/powerpoint/2010/main" val="12107763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13</a:t>
            </a:fld>
            <a:endParaRPr lang="ko-KR" altLang="en-US"/>
          </a:p>
        </p:txBody>
      </p:sp>
    </p:spTree>
    <p:extLst>
      <p:ext uri="{BB962C8B-B14F-4D97-AF65-F5344CB8AC3E}">
        <p14:creationId xmlns:p14="http://schemas.microsoft.com/office/powerpoint/2010/main" val="19125726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14</a:t>
            </a:fld>
            <a:endParaRPr lang="ko-KR" altLang="en-US"/>
          </a:p>
        </p:txBody>
      </p:sp>
    </p:spTree>
    <p:extLst>
      <p:ext uri="{BB962C8B-B14F-4D97-AF65-F5344CB8AC3E}">
        <p14:creationId xmlns:p14="http://schemas.microsoft.com/office/powerpoint/2010/main" val="25985421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15</a:t>
            </a:fld>
            <a:endParaRPr lang="ko-KR" altLang="en-US"/>
          </a:p>
        </p:txBody>
      </p:sp>
    </p:spTree>
    <p:extLst>
      <p:ext uri="{BB962C8B-B14F-4D97-AF65-F5344CB8AC3E}">
        <p14:creationId xmlns:p14="http://schemas.microsoft.com/office/powerpoint/2010/main" val="40769941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16</a:t>
            </a:fld>
            <a:endParaRPr lang="ko-KR" altLang="en-US"/>
          </a:p>
        </p:txBody>
      </p:sp>
    </p:spTree>
    <p:extLst>
      <p:ext uri="{BB962C8B-B14F-4D97-AF65-F5344CB8AC3E}">
        <p14:creationId xmlns:p14="http://schemas.microsoft.com/office/powerpoint/2010/main" val="1272826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2</a:t>
            </a:fld>
            <a:endParaRPr lang="ko-KR" altLang="en-US"/>
          </a:p>
        </p:txBody>
      </p:sp>
    </p:spTree>
    <p:extLst>
      <p:ext uri="{BB962C8B-B14F-4D97-AF65-F5344CB8AC3E}">
        <p14:creationId xmlns:p14="http://schemas.microsoft.com/office/powerpoint/2010/main" val="11380556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3</a:t>
            </a:fld>
            <a:endParaRPr lang="ko-KR" altLang="en-US"/>
          </a:p>
        </p:txBody>
      </p:sp>
    </p:spTree>
    <p:extLst>
      <p:ext uri="{BB962C8B-B14F-4D97-AF65-F5344CB8AC3E}">
        <p14:creationId xmlns:p14="http://schemas.microsoft.com/office/powerpoint/2010/main" val="3494060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4</a:t>
            </a:fld>
            <a:endParaRPr lang="ko-KR" altLang="en-US"/>
          </a:p>
        </p:txBody>
      </p:sp>
    </p:spTree>
    <p:extLst>
      <p:ext uri="{BB962C8B-B14F-4D97-AF65-F5344CB8AC3E}">
        <p14:creationId xmlns:p14="http://schemas.microsoft.com/office/powerpoint/2010/main" val="22830280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5</a:t>
            </a:fld>
            <a:endParaRPr lang="ko-KR" altLang="en-US"/>
          </a:p>
        </p:txBody>
      </p:sp>
    </p:spTree>
    <p:extLst>
      <p:ext uri="{BB962C8B-B14F-4D97-AF65-F5344CB8AC3E}">
        <p14:creationId xmlns:p14="http://schemas.microsoft.com/office/powerpoint/2010/main" val="5198492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6</a:t>
            </a:fld>
            <a:endParaRPr lang="ko-KR" altLang="en-US"/>
          </a:p>
        </p:txBody>
      </p:sp>
    </p:spTree>
    <p:extLst>
      <p:ext uri="{BB962C8B-B14F-4D97-AF65-F5344CB8AC3E}">
        <p14:creationId xmlns:p14="http://schemas.microsoft.com/office/powerpoint/2010/main" val="1151302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7</a:t>
            </a:fld>
            <a:endParaRPr lang="ko-KR" altLang="en-US"/>
          </a:p>
        </p:txBody>
      </p:sp>
    </p:spTree>
    <p:extLst>
      <p:ext uri="{BB962C8B-B14F-4D97-AF65-F5344CB8AC3E}">
        <p14:creationId xmlns:p14="http://schemas.microsoft.com/office/powerpoint/2010/main" val="220168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8</a:t>
            </a:fld>
            <a:endParaRPr lang="ko-KR" altLang="en-US"/>
          </a:p>
        </p:txBody>
      </p:sp>
    </p:spTree>
    <p:extLst>
      <p:ext uri="{BB962C8B-B14F-4D97-AF65-F5344CB8AC3E}">
        <p14:creationId xmlns:p14="http://schemas.microsoft.com/office/powerpoint/2010/main" val="38374831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9</a:t>
            </a:fld>
            <a:endParaRPr lang="ko-KR" altLang="en-US"/>
          </a:p>
        </p:txBody>
      </p:sp>
    </p:spTree>
    <p:extLst>
      <p:ext uri="{BB962C8B-B14F-4D97-AF65-F5344CB8AC3E}">
        <p14:creationId xmlns:p14="http://schemas.microsoft.com/office/powerpoint/2010/main" val="35372560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EECE964-F870-0E41-9FE5-38142943DD71}" type="datetimeFigureOut">
              <a:rPr lang="en-US" smtClean="0"/>
              <a:t>3/9/21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281B17-8789-6B4C-B449-7FC9CCFFE3A3}" type="slidenum">
              <a:rPr lang="en-US" smtClean="0"/>
              <a:t>‹#›</a:t>
            </a:fld>
            <a:endParaRPr lang="en-US"/>
          </a:p>
        </p:txBody>
      </p:sp>
    </p:spTree>
    <p:extLst>
      <p:ext uri="{BB962C8B-B14F-4D97-AF65-F5344CB8AC3E}">
        <p14:creationId xmlns:p14="http://schemas.microsoft.com/office/powerpoint/2010/main" val="2698869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ECE964-F870-0E41-9FE5-38142943DD71}" type="datetimeFigureOut">
              <a:rPr lang="en-US" smtClean="0"/>
              <a:t>3/9/21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281B17-8789-6B4C-B449-7FC9CCFFE3A3}" type="slidenum">
              <a:rPr lang="en-US" smtClean="0"/>
              <a:t>‹#›</a:t>
            </a:fld>
            <a:endParaRPr lang="en-US"/>
          </a:p>
        </p:txBody>
      </p:sp>
    </p:spTree>
    <p:extLst>
      <p:ext uri="{BB962C8B-B14F-4D97-AF65-F5344CB8AC3E}">
        <p14:creationId xmlns:p14="http://schemas.microsoft.com/office/powerpoint/2010/main" val="371084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ECE964-F870-0E41-9FE5-38142943DD71}" type="datetimeFigureOut">
              <a:rPr lang="en-US" smtClean="0"/>
              <a:t>3/9/21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281B17-8789-6B4C-B449-7FC9CCFFE3A3}" type="slidenum">
              <a:rPr lang="en-US" smtClean="0"/>
              <a:t>‹#›</a:t>
            </a:fld>
            <a:endParaRPr lang="en-US"/>
          </a:p>
        </p:txBody>
      </p:sp>
    </p:spTree>
    <p:extLst>
      <p:ext uri="{BB962C8B-B14F-4D97-AF65-F5344CB8AC3E}">
        <p14:creationId xmlns:p14="http://schemas.microsoft.com/office/powerpoint/2010/main" val="17094231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제목 슬라이드">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부제목 2"/>
          <p:cNvSpPr>
            <a:spLocks noGrp="1"/>
          </p:cNvSpPr>
          <p:nvPr>
            <p:ph type="subTitle" idx="1" hasCustomPrompt="1"/>
          </p:nvPr>
        </p:nvSpPr>
        <p:spPr>
          <a:xfrm>
            <a:off x="143339" y="1553872"/>
            <a:ext cx="11905323" cy="506976"/>
          </a:xfrm>
          <a:noFill/>
          <a:ln w="9525">
            <a:noFill/>
            <a:miter lim="800000"/>
            <a:headEnd/>
            <a:tailEnd/>
          </a:ln>
          <a:effectLst/>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1200" kern="1200" baseline="0" dirty="0">
                <a:solidFill>
                  <a:srgbClr val="FFA200"/>
                </a:solidFill>
                <a:effectLst/>
                <a:latin typeface="+mj-lt"/>
                <a:ea typeface="맑은 고딕" panose="020B0503020000020004" pitchFamily="50" charset="-127"/>
                <a:cs typeface="+mj-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dirty="0"/>
              <a:t>마스터 부제목 스타일 편집</a:t>
            </a:r>
          </a:p>
        </p:txBody>
      </p:sp>
      <p:sp>
        <p:nvSpPr>
          <p:cNvPr id="4" name="날짜 개체 틀 3"/>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2021. 3. 9.</a:t>
            </a:fld>
            <a:endParaRPr lang="ko-KR" altLang="en-US"/>
          </a:p>
        </p:txBody>
      </p:sp>
      <p:sp>
        <p:nvSpPr>
          <p:cNvPr id="5" name="바닥글 개체 틀 4"/>
          <p:cNvSpPr>
            <a:spLocks noGrp="1"/>
          </p:cNvSpPr>
          <p:nvPr>
            <p:ph type="ftr" sz="quarter" idx="11"/>
          </p:nvPr>
        </p:nvSpPr>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9" name="제목 1"/>
          <p:cNvSpPr>
            <a:spLocks noGrp="1"/>
          </p:cNvSpPr>
          <p:nvPr>
            <p:ph type="ctrTitle" hasCustomPrompt="1"/>
          </p:nvPr>
        </p:nvSpPr>
        <p:spPr>
          <a:xfrm>
            <a:off x="143339" y="564043"/>
            <a:ext cx="11905323" cy="1064758"/>
          </a:xfrm>
          <a:noFill/>
          <a:ln w="9525">
            <a:noFill/>
            <a:miter lim="800000"/>
            <a:headEnd/>
            <a:tailEnd/>
          </a:ln>
          <a:effectLst/>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kern="1200" baseline="0" dirty="0">
                <a:solidFill>
                  <a:schemeClr val="bg1"/>
                </a:solidFill>
                <a:effectLst/>
                <a:latin typeface="+mj-lt"/>
                <a:ea typeface="맑은 고딕" panose="020B0503020000020004" pitchFamily="50" charset="-127"/>
                <a:cs typeface="+mj-cs"/>
              </a:defRPr>
            </a:lvl1pPr>
          </a:lstStyle>
          <a:p>
            <a:r>
              <a:rPr lang="ko-KR" altLang="en-US" dirty="0"/>
              <a:t>제목을</a:t>
            </a:r>
            <a:r>
              <a:rPr lang="en-US" altLang="ko-KR" dirty="0"/>
              <a:t> </a:t>
            </a:r>
            <a:r>
              <a:rPr lang="ko-KR" altLang="en-US" dirty="0" err="1"/>
              <a:t>입력하시오</a:t>
            </a:r>
            <a:endParaRPr lang="ko-KR" altLang="en-US" dirty="0"/>
          </a:p>
        </p:txBody>
      </p:sp>
    </p:spTree>
    <p:extLst>
      <p:ext uri="{BB962C8B-B14F-4D97-AF65-F5344CB8AC3E}">
        <p14:creationId xmlns:p14="http://schemas.microsoft.com/office/powerpoint/2010/main" val="14434031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구역 머리글">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2021. 3. 9.</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extLst>
      <p:ext uri="{BB962C8B-B14F-4D97-AF65-F5344CB8AC3E}">
        <p14:creationId xmlns:p14="http://schemas.microsoft.com/office/powerpoint/2010/main" val="37611524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8" name="그림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제목 1"/>
          <p:cNvSpPr>
            <a:spLocks noGrp="1"/>
          </p:cNvSpPr>
          <p:nvPr>
            <p:ph type="title"/>
          </p:nvPr>
        </p:nvSpPr>
        <p:spPr>
          <a:xfrm>
            <a:off x="609600" y="86954"/>
            <a:ext cx="10972800" cy="796908"/>
          </a:xfrm>
        </p:spPr>
        <p:txBody>
          <a:bodyPr vert="horz" lIns="91440" tIns="45720" rIns="91440" bIns="45720" rtlCol="0" anchor="ctr">
            <a:normAutofit/>
          </a:bodyPr>
          <a:lstStyle>
            <a:lvl1pPr algn="l" defTabSz="914400" rtl="0" eaLnBrk="1" latinLnBrk="1" hangingPunct="1">
              <a:spcBef>
                <a:spcPct val="0"/>
              </a:spcBef>
              <a:buNone/>
              <a:defRPr lang="ko-KR" altLang="en-US" sz="3500" b="1" kern="1200" baseline="0" dirty="0">
                <a:solidFill>
                  <a:schemeClr val="bg1"/>
                </a:solidFill>
                <a:effectLst/>
                <a:latin typeface="+mj-lt"/>
                <a:ea typeface="맑은 고딕" panose="020B0503020000020004"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2021. 3. 9.</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hasCustomPrompt="1"/>
          </p:nvPr>
        </p:nvSpPr>
        <p:spPr>
          <a:xfrm>
            <a:off x="609600" y="1268760"/>
            <a:ext cx="10972800" cy="5112568"/>
          </a:xfrm>
        </p:spPr>
        <p:txBody>
          <a:bodyPr>
            <a:normAutofit/>
          </a:bodyPr>
          <a:lstStyle>
            <a:lvl1pPr algn="l">
              <a:buNone/>
              <a:defRPr sz="2000" b="0" i="1" baseline="0">
                <a:solidFill>
                  <a:schemeClr val="tx1">
                    <a:lumMod val="95000"/>
                    <a:lumOff val="5000"/>
                  </a:schemeClr>
                </a:solidFill>
                <a:latin typeface="+mj-lt"/>
                <a:ea typeface="맑은 고딕" panose="020B0503020000020004" pitchFamily="50" charset="-127"/>
              </a:defRPr>
            </a:lvl1pPr>
            <a:lvl2pPr algn="l">
              <a:buNone/>
              <a:defRPr sz="2500" baseline="0">
                <a:solidFill>
                  <a:schemeClr val="tx1"/>
                </a:solidFill>
                <a:latin typeface="Noto Sans" panose="020B0502040504020204" pitchFamily="34" charset="0"/>
                <a:ea typeface="맑은 고딕" panose="020B0503020000020004" pitchFamily="50" charset="-127"/>
              </a:defRPr>
            </a:lvl2pPr>
            <a:lvl3pPr algn="l">
              <a:buNone/>
              <a:defRPr sz="2500" baseline="0">
                <a:solidFill>
                  <a:schemeClr val="tx1"/>
                </a:solidFill>
                <a:latin typeface="Noto Sans" panose="020B0502040504020204" pitchFamily="34" charset="0"/>
                <a:ea typeface="맑은 고딕" panose="020B0503020000020004" pitchFamily="50" charset="-127"/>
              </a:defRPr>
            </a:lvl3pPr>
            <a:lvl4pPr algn="l">
              <a:buNone/>
              <a:defRPr sz="2500" baseline="0">
                <a:solidFill>
                  <a:schemeClr val="tx1"/>
                </a:solidFill>
                <a:latin typeface="Noto Sans" panose="020B0502040504020204" pitchFamily="34" charset="0"/>
                <a:ea typeface="맑은 고딕" panose="020B0503020000020004" pitchFamily="50" charset="-127"/>
              </a:defRPr>
            </a:lvl4pPr>
            <a:lvl5pPr algn="l">
              <a:buNone/>
              <a:defRPr sz="2500" baseline="0">
                <a:solidFill>
                  <a:schemeClr val="tx1"/>
                </a:solidFill>
                <a:latin typeface="Noto Sans" panose="020B0502040504020204" pitchFamily="34" charset="0"/>
                <a:ea typeface="맑은 고딕" panose="020B0503020000020004" pitchFamily="50" charset="-127"/>
              </a:defRPr>
            </a:lvl5pPr>
          </a:lstStyle>
          <a:p>
            <a:pPr lvl="0"/>
            <a:r>
              <a:rPr lang="en-US" altLang="ko-KR" dirty="0"/>
              <a:t>Replaced with your own text</a:t>
            </a:r>
            <a:endParaRPr lang="ko-KR" altLang="en-US" dirty="0"/>
          </a:p>
        </p:txBody>
      </p:sp>
    </p:spTree>
    <p:extLst>
      <p:ext uri="{BB962C8B-B14F-4D97-AF65-F5344CB8AC3E}">
        <p14:creationId xmlns:p14="http://schemas.microsoft.com/office/powerpoint/2010/main" val="64617434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7" name="그림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날짜 개체 틀 3"/>
          <p:cNvSpPr>
            <a:spLocks noGrp="1"/>
          </p:cNvSpPr>
          <p:nvPr>
            <p:ph type="dt" sz="half" idx="10"/>
          </p:nvPr>
        </p:nvSpPr>
        <p:spPr>
          <a:xfrm>
            <a:off x="609600" y="6500835"/>
            <a:ext cx="2844800" cy="220641"/>
          </a:xfrm>
        </p:spPr>
        <p:txBody>
          <a:bodyPr/>
          <a:lstStyle>
            <a:lvl1pPr>
              <a:defRPr>
                <a:latin typeface="+mj-lt"/>
              </a:defRPr>
            </a:lvl1pPr>
          </a:lstStyle>
          <a:p>
            <a:fld id="{ED3D6733-6F27-4404-AB51-585418F146E5}" type="datetimeFigureOut">
              <a:rPr lang="ko-KR" altLang="en-US" smtClean="0"/>
              <a:pPr/>
              <a:t>2021. 3. 9.</a:t>
            </a:fld>
            <a:endParaRPr lang="ko-KR" altLang="en-US"/>
          </a:p>
        </p:txBody>
      </p:sp>
      <p:sp>
        <p:nvSpPr>
          <p:cNvPr id="5" name="바닥글 개체 틀 4"/>
          <p:cNvSpPr>
            <a:spLocks noGrp="1"/>
          </p:cNvSpPr>
          <p:nvPr>
            <p:ph type="ftr" sz="quarter" idx="11"/>
          </p:nvPr>
        </p:nvSpPr>
        <p:spPr>
          <a:xfrm>
            <a:off x="4165600" y="6500835"/>
            <a:ext cx="38608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8737600" y="6500835"/>
            <a:ext cx="28448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4" name="제목 1"/>
          <p:cNvSpPr>
            <a:spLocks noGrp="1"/>
          </p:cNvSpPr>
          <p:nvPr>
            <p:ph type="title"/>
          </p:nvPr>
        </p:nvSpPr>
        <p:spPr>
          <a:xfrm>
            <a:off x="609600" y="86954"/>
            <a:ext cx="10972800" cy="796908"/>
          </a:xfrm>
        </p:spPr>
        <p:txBody>
          <a:bodyPr vert="horz" lIns="91440" tIns="45720" rIns="91440" bIns="45720" rtlCol="0" anchor="ctr">
            <a:normAutofit/>
          </a:bodyPr>
          <a:lstStyle>
            <a:lvl1pPr algn="l" defTabSz="914400" rtl="0" eaLnBrk="1" latinLnBrk="1" hangingPunct="1">
              <a:spcBef>
                <a:spcPct val="0"/>
              </a:spcBef>
              <a:buNone/>
              <a:defRPr lang="ko-KR" altLang="en-US" sz="3500" b="1" kern="1200" baseline="0" dirty="0">
                <a:solidFill>
                  <a:schemeClr val="tx1">
                    <a:lumMod val="95000"/>
                    <a:lumOff val="5000"/>
                  </a:schemeClr>
                </a:solidFill>
                <a:effectLst/>
                <a:latin typeface="+mj-lt"/>
                <a:ea typeface="맑은 고딕" panose="020B0503020000020004" pitchFamily="50" charset="-127"/>
                <a:cs typeface="+mj-cs"/>
              </a:defRPr>
            </a:lvl1pPr>
          </a:lstStyle>
          <a:p>
            <a:r>
              <a:rPr lang="ko-KR" altLang="en-US" dirty="0"/>
              <a:t>마스터 제목 스타일 편집</a:t>
            </a:r>
          </a:p>
        </p:txBody>
      </p:sp>
      <p:sp>
        <p:nvSpPr>
          <p:cNvPr id="15" name="내용 개체 틀 2"/>
          <p:cNvSpPr>
            <a:spLocks noGrp="1"/>
          </p:cNvSpPr>
          <p:nvPr>
            <p:ph idx="1" hasCustomPrompt="1"/>
          </p:nvPr>
        </p:nvSpPr>
        <p:spPr>
          <a:xfrm>
            <a:off x="609600" y="1268760"/>
            <a:ext cx="10972800" cy="5112568"/>
          </a:xfrm>
        </p:spPr>
        <p:txBody>
          <a:bodyPr>
            <a:normAutofit/>
          </a:bodyPr>
          <a:lstStyle>
            <a:lvl1pPr algn="l">
              <a:buNone/>
              <a:defRPr sz="2000" i="1" baseline="0">
                <a:solidFill>
                  <a:schemeClr val="tx1">
                    <a:lumMod val="95000"/>
                    <a:lumOff val="5000"/>
                  </a:schemeClr>
                </a:solidFill>
                <a:latin typeface="+mj-lt"/>
                <a:ea typeface="맑은 고딕" panose="020B0503020000020004" pitchFamily="50" charset="-127"/>
              </a:defRPr>
            </a:lvl1pPr>
            <a:lvl2pPr algn="l">
              <a:buNone/>
              <a:defRPr sz="2500" baseline="0">
                <a:solidFill>
                  <a:schemeClr val="tx1"/>
                </a:solidFill>
                <a:latin typeface="Noto Sans" panose="020B0502040504020204" pitchFamily="34" charset="0"/>
                <a:ea typeface="맑은 고딕" panose="020B0503020000020004" pitchFamily="50" charset="-127"/>
              </a:defRPr>
            </a:lvl2pPr>
            <a:lvl3pPr algn="l">
              <a:buNone/>
              <a:defRPr sz="2500" baseline="0">
                <a:solidFill>
                  <a:schemeClr val="tx1"/>
                </a:solidFill>
                <a:latin typeface="Noto Sans" panose="020B0502040504020204" pitchFamily="34" charset="0"/>
                <a:ea typeface="맑은 고딕" panose="020B0503020000020004" pitchFamily="50" charset="-127"/>
              </a:defRPr>
            </a:lvl3pPr>
            <a:lvl4pPr algn="l">
              <a:buNone/>
              <a:defRPr sz="2500" baseline="0">
                <a:solidFill>
                  <a:schemeClr val="tx1"/>
                </a:solidFill>
                <a:latin typeface="Noto Sans" panose="020B0502040504020204" pitchFamily="34" charset="0"/>
                <a:ea typeface="맑은 고딕" panose="020B0503020000020004" pitchFamily="50" charset="-127"/>
              </a:defRPr>
            </a:lvl4pPr>
            <a:lvl5pPr algn="l">
              <a:buNone/>
              <a:defRPr sz="2500" baseline="0">
                <a:solidFill>
                  <a:schemeClr val="tx1"/>
                </a:solidFill>
                <a:latin typeface="Noto Sans" panose="020B0502040504020204" pitchFamily="34" charset="0"/>
                <a:ea typeface="맑은 고딕" panose="020B0503020000020004" pitchFamily="50" charset="-127"/>
              </a:defRPr>
            </a:lvl5pPr>
          </a:lstStyle>
          <a:p>
            <a:pPr lvl="0"/>
            <a:r>
              <a:rPr lang="en-US" altLang="ko-KR" dirty="0"/>
              <a:t>Replaced with your own text</a:t>
            </a:r>
            <a:endParaRPr lang="ko-KR" altLang="en-US" dirty="0"/>
          </a:p>
        </p:txBody>
      </p:sp>
    </p:spTree>
    <p:extLst>
      <p:ext uri="{BB962C8B-B14F-4D97-AF65-F5344CB8AC3E}">
        <p14:creationId xmlns:p14="http://schemas.microsoft.com/office/powerpoint/2010/main" val="29596086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2" name="그림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2021. 3. 9.</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1007435" y="908720"/>
            <a:ext cx="5719531" cy="2376264"/>
          </a:xfrm>
          <a:noFill/>
          <a:ln w="9525">
            <a:noFill/>
            <a:miter lim="800000"/>
            <a:headEnd/>
            <a:tailEnd/>
          </a:ln>
          <a:effectLst/>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200" b="0" kern="1200" baseline="0" dirty="0">
                <a:solidFill>
                  <a:schemeClr val="bg1"/>
                </a:solidFill>
                <a:effectLst/>
                <a:latin typeface="+mj-lt"/>
                <a:ea typeface="맑은 고딕" panose="020B0503020000020004" pitchFamily="50" charset="-127"/>
                <a:cs typeface="+mj-cs"/>
              </a:defRPr>
            </a:lvl1pPr>
          </a:lstStyle>
          <a:p>
            <a:endParaRPr lang="ko-KR" altLang="en-US" dirty="0"/>
          </a:p>
        </p:txBody>
      </p:sp>
    </p:spTree>
    <p:extLst>
      <p:ext uri="{BB962C8B-B14F-4D97-AF65-F5344CB8AC3E}">
        <p14:creationId xmlns:p14="http://schemas.microsoft.com/office/powerpoint/2010/main" val="39624828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EECE964-F870-0E41-9FE5-38142943DD71}" type="datetimeFigureOut">
              <a:rPr lang="en-US" smtClean="0"/>
              <a:t>3/9/21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281B17-8789-6B4C-B449-7FC9CCFFE3A3}" type="slidenum">
              <a:rPr lang="en-US" smtClean="0"/>
              <a:t>‹#›</a:t>
            </a:fld>
            <a:endParaRPr lang="en-US"/>
          </a:p>
        </p:txBody>
      </p:sp>
    </p:spTree>
    <p:extLst>
      <p:ext uri="{BB962C8B-B14F-4D97-AF65-F5344CB8AC3E}">
        <p14:creationId xmlns:p14="http://schemas.microsoft.com/office/powerpoint/2010/main" val="27237281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EECE964-F870-0E41-9FE5-38142943DD71}" type="datetimeFigureOut">
              <a:rPr lang="en-US" smtClean="0"/>
              <a:t>3/9/21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281B17-8789-6B4C-B449-7FC9CCFFE3A3}" type="slidenum">
              <a:rPr lang="en-US" smtClean="0"/>
              <a:t>‹#›</a:t>
            </a:fld>
            <a:endParaRPr lang="en-US"/>
          </a:p>
        </p:txBody>
      </p:sp>
    </p:spTree>
    <p:extLst>
      <p:ext uri="{BB962C8B-B14F-4D97-AF65-F5344CB8AC3E}">
        <p14:creationId xmlns:p14="http://schemas.microsoft.com/office/powerpoint/2010/main" val="35195448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EECE964-F870-0E41-9FE5-38142943DD71}" type="datetimeFigureOut">
              <a:rPr lang="en-US" smtClean="0"/>
              <a:t>3/9/21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281B17-8789-6B4C-B449-7FC9CCFFE3A3}" type="slidenum">
              <a:rPr lang="en-US" smtClean="0"/>
              <a:t>‹#›</a:t>
            </a:fld>
            <a:endParaRPr lang="en-US"/>
          </a:p>
        </p:txBody>
      </p:sp>
    </p:spTree>
    <p:extLst>
      <p:ext uri="{BB962C8B-B14F-4D97-AF65-F5344CB8AC3E}">
        <p14:creationId xmlns:p14="http://schemas.microsoft.com/office/powerpoint/2010/main" val="17364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EECE964-F870-0E41-9FE5-38142943DD71}" type="datetimeFigureOut">
              <a:rPr lang="en-US" smtClean="0"/>
              <a:t>3/9/21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281B17-8789-6B4C-B449-7FC9CCFFE3A3}" type="slidenum">
              <a:rPr lang="en-US" smtClean="0"/>
              <a:t>‹#›</a:t>
            </a:fld>
            <a:endParaRPr lang="en-US"/>
          </a:p>
        </p:txBody>
      </p:sp>
    </p:spTree>
    <p:extLst>
      <p:ext uri="{BB962C8B-B14F-4D97-AF65-F5344CB8AC3E}">
        <p14:creationId xmlns:p14="http://schemas.microsoft.com/office/powerpoint/2010/main" val="15951874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EECE964-F870-0E41-9FE5-38142943DD71}" type="datetimeFigureOut">
              <a:rPr lang="en-US" smtClean="0"/>
              <a:t>3/9/21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281B17-8789-6B4C-B449-7FC9CCFFE3A3}" type="slidenum">
              <a:rPr lang="en-US" smtClean="0"/>
              <a:t>‹#›</a:t>
            </a:fld>
            <a:endParaRPr lang="en-US"/>
          </a:p>
        </p:txBody>
      </p:sp>
    </p:spTree>
    <p:extLst>
      <p:ext uri="{BB962C8B-B14F-4D97-AF65-F5344CB8AC3E}">
        <p14:creationId xmlns:p14="http://schemas.microsoft.com/office/powerpoint/2010/main" val="2224209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ECE964-F870-0E41-9FE5-38142943DD71}" type="datetimeFigureOut">
              <a:rPr lang="en-US" smtClean="0"/>
              <a:t>3/9/21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281B17-8789-6B4C-B449-7FC9CCFFE3A3}" type="slidenum">
              <a:rPr lang="en-US" smtClean="0"/>
              <a:t>‹#›</a:t>
            </a:fld>
            <a:endParaRPr lang="en-US"/>
          </a:p>
        </p:txBody>
      </p:sp>
    </p:spTree>
    <p:extLst>
      <p:ext uri="{BB962C8B-B14F-4D97-AF65-F5344CB8AC3E}">
        <p14:creationId xmlns:p14="http://schemas.microsoft.com/office/powerpoint/2010/main" val="4758229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EECE964-F870-0E41-9FE5-38142943DD71}" type="datetimeFigureOut">
              <a:rPr lang="en-US" smtClean="0"/>
              <a:t>3/9/21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281B17-8789-6B4C-B449-7FC9CCFFE3A3}" type="slidenum">
              <a:rPr lang="en-US" smtClean="0"/>
              <a:t>‹#›</a:t>
            </a:fld>
            <a:endParaRPr lang="en-US"/>
          </a:p>
        </p:txBody>
      </p:sp>
    </p:spTree>
    <p:extLst>
      <p:ext uri="{BB962C8B-B14F-4D97-AF65-F5344CB8AC3E}">
        <p14:creationId xmlns:p14="http://schemas.microsoft.com/office/powerpoint/2010/main" val="3038556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EECE964-F870-0E41-9FE5-38142943DD71}" type="datetimeFigureOut">
              <a:rPr lang="en-US" smtClean="0"/>
              <a:t>3/9/21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281B17-8789-6B4C-B449-7FC9CCFFE3A3}" type="slidenum">
              <a:rPr lang="en-US" smtClean="0"/>
              <a:t>‹#›</a:t>
            </a:fld>
            <a:endParaRPr lang="en-US"/>
          </a:p>
        </p:txBody>
      </p:sp>
    </p:spTree>
    <p:extLst>
      <p:ext uri="{BB962C8B-B14F-4D97-AF65-F5344CB8AC3E}">
        <p14:creationId xmlns:p14="http://schemas.microsoft.com/office/powerpoint/2010/main" val="2784246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ECE964-F870-0E41-9FE5-38142943DD71}" type="datetimeFigureOut">
              <a:rPr lang="en-US" smtClean="0"/>
              <a:t>3/9/21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3281B17-8789-6B4C-B449-7FC9CCFFE3A3}" type="slidenum">
              <a:rPr lang="en-US" smtClean="0"/>
              <a:t>‹#›</a:t>
            </a:fld>
            <a:endParaRPr lang="en-US"/>
          </a:p>
        </p:txBody>
      </p:sp>
    </p:spTree>
    <p:extLst>
      <p:ext uri="{BB962C8B-B14F-4D97-AF65-F5344CB8AC3E}">
        <p14:creationId xmlns:p14="http://schemas.microsoft.com/office/powerpoint/2010/main" val="401085371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111689" y="517162"/>
            <a:ext cx="11905323" cy="1064758"/>
          </a:xfrm>
        </p:spPr>
        <p:txBody>
          <a:bodyPr/>
          <a:lstStyle/>
          <a:p>
            <a:r>
              <a:rPr lang="en-US" dirty="0"/>
              <a:t>G2M Case Study</a:t>
            </a:r>
          </a:p>
        </p:txBody>
      </p:sp>
      <p:grpSp>
        <p:nvGrpSpPr>
          <p:cNvPr id="11" name="그룹 10"/>
          <p:cNvGrpSpPr/>
          <p:nvPr/>
        </p:nvGrpSpPr>
        <p:grpSpPr>
          <a:xfrm>
            <a:off x="1822923" y="3264816"/>
            <a:ext cx="193219" cy="194413"/>
            <a:chOff x="3776663" y="2306638"/>
            <a:chExt cx="257175" cy="258763"/>
          </a:xfrm>
          <a:solidFill>
            <a:srgbClr val="624FAB"/>
          </a:solidFill>
        </p:grpSpPr>
        <p:sp>
          <p:nvSpPr>
            <p:cNvPr id="12" name="Freeform 148"/>
            <p:cNvSpPr>
              <a:spLocks noEditPoints="1"/>
            </p:cNvSpPr>
            <p:nvPr/>
          </p:nvSpPr>
          <p:spPr bwMode="auto">
            <a:xfrm>
              <a:off x="3776663" y="2306638"/>
              <a:ext cx="257175" cy="258763"/>
            </a:xfrm>
            <a:custGeom>
              <a:avLst/>
              <a:gdLst>
                <a:gd name="T0" fmla="*/ 250 w 501"/>
                <a:gd name="T1" fmla="*/ 482 h 501"/>
                <a:gd name="T2" fmla="*/ 19 w 501"/>
                <a:gd name="T3" fmla="*/ 250 h 501"/>
                <a:gd name="T4" fmla="*/ 250 w 501"/>
                <a:gd name="T5" fmla="*/ 19 h 501"/>
                <a:gd name="T6" fmla="*/ 482 w 501"/>
                <a:gd name="T7" fmla="*/ 250 h 501"/>
                <a:gd name="T8" fmla="*/ 250 w 501"/>
                <a:gd name="T9" fmla="*/ 482 h 501"/>
                <a:gd name="T10" fmla="*/ 250 w 501"/>
                <a:gd name="T11" fmla="*/ 0 h 501"/>
                <a:gd name="T12" fmla="*/ 0 w 501"/>
                <a:gd name="T13" fmla="*/ 250 h 501"/>
                <a:gd name="T14" fmla="*/ 250 w 501"/>
                <a:gd name="T15" fmla="*/ 501 h 501"/>
                <a:gd name="T16" fmla="*/ 501 w 501"/>
                <a:gd name="T17" fmla="*/ 250 h 501"/>
                <a:gd name="T18" fmla="*/ 250 w 501"/>
                <a:gd name="T1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1" h="501">
                  <a:moveTo>
                    <a:pt x="250" y="482"/>
                  </a:moveTo>
                  <a:cubicBezTo>
                    <a:pt x="123" y="482"/>
                    <a:pt x="19" y="378"/>
                    <a:pt x="19" y="250"/>
                  </a:cubicBezTo>
                  <a:cubicBezTo>
                    <a:pt x="19" y="123"/>
                    <a:pt x="123" y="19"/>
                    <a:pt x="250" y="19"/>
                  </a:cubicBezTo>
                  <a:cubicBezTo>
                    <a:pt x="378" y="19"/>
                    <a:pt x="482" y="123"/>
                    <a:pt x="482" y="250"/>
                  </a:cubicBezTo>
                  <a:cubicBezTo>
                    <a:pt x="482" y="378"/>
                    <a:pt x="378" y="482"/>
                    <a:pt x="250" y="482"/>
                  </a:cubicBezTo>
                  <a:close/>
                  <a:moveTo>
                    <a:pt x="250" y="0"/>
                  </a:moveTo>
                  <a:cubicBezTo>
                    <a:pt x="112" y="0"/>
                    <a:pt x="0" y="112"/>
                    <a:pt x="0" y="250"/>
                  </a:cubicBezTo>
                  <a:cubicBezTo>
                    <a:pt x="0" y="389"/>
                    <a:pt x="112" y="501"/>
                    <a:pt x="250" y="501"/>
                  </a:cubicBezTo>
                  <a:cubicBezTo>
                    <a:pt x="388" y="501"/>
                    <a:pt x="501" y="389"/>
                    <a:pt x="501" y="250"/>
                  </a:cubicBezTo>
                  <a:cubicBezTo>
                    <a:pt x="501" y="112"/>
                    <a:pt x="388" y="0"/>
                    <a:pt x="2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3" name="Freeform 149"/>
            <p:cNvSpPr>
              <a:spLocks/>
            </p:cNvSpPr>
            <p:nvPr/>
          </p:nvSpPr>
          <p:spPr bwMode="auto">
            <a:xfrm>
              <a:off x="3835401" y="2381251"/>
              <a:ext cx="139700" cy="100013"/>
            </a:xfrm>
            <a:custGeom>
              <a:avLst/>
              <a:gdLst>
                <a:gd name="T0" fmla="*/ 254 w 272"/>
                <a:gd name="T1" fmla="*/ 5 h 194"/>
                <a:gd name="T2" fmla="*/ 106 w 272"/>
                <a:gd name="T3" fmla="*/ 171 h 194"/>
                <a:gd name="T4" fmla="*/ 17 w 272"/>
                <a:gd name="T5" fmla="*/ 100 h 194"/>
                <a:gd name="T6" fmla="*/ 4 w 272"/>
                <a:gd name="T7" fmla="*/ 101 h 194"/>
                <a:gd name="T8" fmla="*/ 5 w 272"/>
                <a:gd name="T9" fmla="*/ 115 h 194"/>
                <a:gd name="T10" fmla="*/ 101 w 272"/>
                <a:gd name="T11" fmla="*/ 192 h 194"/>
                <a:gd name="T12" fmla="*/ 107 w 272"/>
                <a:gd name="T13" fmla="*/ 194 h 194"/>
                <a:gd name="T14" fmla="*/ 115 w 272"/>
                <a:gd name="T15" fmla="*/ 191 h 194"/>
                <a:gd name="T16" fmla="*/ 269 w 272"/>
                <a:gd name="T17" fmla="*/ 17 h 194"/>
                <a:gd name="T18" fmla="*/ 268 w 272"/>
                <a:gd name="T19" fmla="*/ 4 h 194"/>
                <a:gd name="T20" fmla="*/ 254 w 272"/>
                <a:gd name="T21" fmla="*/ 5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2" h="194">
                  <a:moveTo>
                    <a:pt x="254" y="5"/>
                  </a:moveTo>
                  <a:lnTo>
                    <a:pt x="106" y="171"/>
                  </a:lnTo>
                  <a:lnTo>
                    <a:pt x="17" y="100"/>
                  </a:lnTo>
                  <a:cubicBezTo>
                    <a:pt x="13" y="97"/>
                    <a:pt x="7" y="97"/>
                    <a:pt x="4" y="101"/>
                  </a:cubicBezTo>
                  <a:cubicBezTo>
                    <a:pt x="0" y="106"/>
                    <a:pt x="1" y="112"/>
                    <a:pt x="5" y="115"/>
                  </a:cubicBezTo>
                  <a:lnTo>
                    <a:pt x="101" y="192"/>
                  </a:lnTo>
                  <a:cubicBezTo>
                    <a:pt x="103" y="193"/>
                    <a:pt x="105" y="194"/>
                    <a:pt x="107" y="194"/>
                  </a:cubicBezTo>
                  <a:cubicBezTo>
                    <a:pt x="110" y="194"/>
                    <a:pt x="113" y="193"/>
                    <a:pt x="115" y="191"/>
                  </a:cubicBezTo>
                  <a:lnTo>
                    <a:pt x="269" y="17"/>
                  </a:lnTo>
                  <a:cubicBezTo>
                    <a:pt x="272" y="13"/>
                    <a:pt x="272" y="7"/>
                    <a:pt x="268" y="4"/>
                  </a:cubicBezTo>
                  <a:cubicBezTo>
                    <a:pt x="264" y="0"/>
                    <a:pt x="258" y="1"/>
                    <a:pt x="254"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sp>
        <p:nvSpPr>
          <p:cNvPr id="5" name="부제목 4"/>
          <p:cNvSpPr>
            <a:spLocks noGrp="1"/>
          </p:cNvSpPr>
          <p:nvPr>
            <p:ph type="subTitle" idx="1"/>
          </p:nvPr>
        </p:nvSpPr>
        <p:spPr>
          <a:xfrm>
            <a:off x="3334860" y="1289887"/>
            <a:ext cx="5164642" cy="732051"/>
          </a:xfrm>
        </p:spPr>
        <p:txBody>
          <a:bodyPr/>
          <a:lstStyle/>
          <a:p>
            <a:r>
              <a:rPr lang="en-US" b="1" dirty="0">
                <a:solidFill>
                  <a:schemeClr val="bg1"/>
                </a:solidFill>
              </a:rPr>
              <a:t>Virtual Internship</a:t>
            </a:r>
          </a:p>
          <a:p>
            <a:r>
              <a:rPr lang="en-US" sz="1800" b="1" dirty="0">
                <a:solidFill>
                  <a:schemeClr val="bg1"/>
                </a:solidFill>
              </a:rPr>
              <a:t>Nada Alzahrani</a:t>
            </a:r>
          </a:p>
          <a:p>
            <a:endParaRPr lang="en-US" b="1" dirty="0">
              <a:solidFill>
                <a:schemeClr val="bg1"/>
              </a:solidFill>
            </a:endParaRPr>
          </a:p>
        </p:txBody>
      </p:sp>
      <p:grpSp>
        <p:nvGrpSpPr>
          <p:cNvPr id="8" name="그룹 7"/>
          <p:cNvGrpSpPr/>
          <p:nvPr/>
        </p:nvGrpSpPr>
        <p:grpSpPr>
          <a:xfrm>
            <a:off x="5428200" y="6166383"/>
            <a:ext cx="1335600" cy="338400"/>
            <a:chOff x="5427663" y="5711825"/>
            <a:chExt cx="1335600" cy="338400"/>
          </a:xfrm>
        </p:grpSpPr>
        <p:sp>
          <p:nvSpPr>
            <p:cNvPr id="10" name="AutoShape 3"/>
            <p:cNvSpPr>
              <a:spLocks noChangeAspect="1" noChangeArrowheads="1" noTextEdit="1"/>
            </p:cNvSpPr>
            <p:nvPr/>
          </p:nvSpPr>
          <p:spPr bwMode="auto">
            <a:xfrm>
              <a:off x="5429245" y="5711825"/>
              <a:ext cx="1332435" cy="3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4" name="Freeform 5"/>
            <p:cNvSpPr>
              <a:spLocks/>
            </p:cNvSpPr>
            <p:nvPr/>
          </p:nvSpPr>
          <p:spPr bwMode="auto">
            <a:xfrm>
              <a:off x="5628635" y="5887235"/>
              <a:ext cx="85453" cy="130393"/>
            </a:xfrm>
            <a:custGeom>
              <a:avLst/>
              <a:gdLst>
                <a:gd name="T0" fmla="*/ 83 w 83"/>
                <a:gd name="T1" fmla="*/ 90 h 130"/>
                <a:gd name="T2" fmla="*/ 79 w 83"/>
                <a:gd name="T3" fmla="*/ 108 h 130"/>
                <a:gd name="T4" fmla="*/ 69 w 83"/>
                <a:gd name="T5" fmla="*/ 120 h 130"/>
                <a:gd name="T6" fmla="*/ 54 w 83"/>
                <a:gd name="T7" fmla="*/ 128 h 130"/>
                <a:gd name="T8" fmla="*/ 36 w 83"/>
                <a:gd name="T9" fmla="*/ 130 h 130"/>
                <a:gd name="T10" fmla="*/ 24 w 83"/>
                <a:gd name="T11" fmla="*/ 129 h 130"/>
                <a:gd name="T12" fmla="*/ 14 w 83"/>
                <a:gd name="T13" fmla="*/ 127 h 130"/>
                <a:gd name="T14" fmla="*/ 7 w 83"/>
                <a:gd name="T15" fmla="*/ 124 h 130"/>
                <a:gd name="T16" fmla="*/ 3 w 83"/>
                <a:gd name="T17" fmla="*/ 121 h 130"/>
                <a:gd name="T18" fmla="*/ 1 w 83"/>
                <a:gd name="T19" fmla="*/ 117 h 130"/>
                <a:gd name="T20" fmla="*/ 0 w 83"/>
                <a:gd name="T21" fmla="*/ 110 h 130"/>
                <a:gd name="T22" fmla="*/ 0 w 83"/>
                <a:gd name="T23" fmla="*/ 105 h 130"/>
                <a:gd name="T24" fmla="*/ 1 w 83"/>
                <a:gd name="T25" fmla="*/ 102 h 130"/>
                <a:gd name="T26" fmla="*/ 2 w 83"/>
                <a:gd name="T27" fmla="*/ 100 h 130"/>
                <a:gd name="T28" fmla="*/ 4 w 83"/>
                <a:gd name="T29" fmla="*/ 99 h 130"/>
                <a:gd name="T30" fmla="*/ 8 w 83"/>
                <a:gd name="T31" fmla="*/ 101 h 130"/>
                <a:gd name="T32" fmla="*/ 14 w 83"/>
                <a:gd name="T33" fmla="*/ 105 h 130"/>
                <a:gd name="T34" fmla="*/ 24 w 83"/>
                <a:gd name="T35" fmla="*/ 108 h 130"/>
                <a:gd name="T36" fmla="*/ 36 w 83"/>
                <a:gd name="T37" fmla="*/ 110 h 130"/>
                <a:gd name="T38" fmla="*/ 45 w 83"/>
                <a:gd name="T39" fmla="*/ 109 h 130"/>
                <a:gd name="T40" fmla="*/ 51 w 83"/>
                <a:gd name="T41" fmla="*/ 105 h 130"/>
                <a:gd name="T42" fmla="*/ 55 w 83"/>
                <a:gd name="T43" fmla="*/ 100 h 130"/>
                <a:gd name="T44" fmla="*/ 56 w 83"/>
                <a:gd name="T45" fmla="*/ 94 h 130"/>
                <a:gd name="T46" fmla="*/ 54 w 83"/>
                <a:gd name="T47" fmla="*/ 86 h 130"/>
                <a:gd name="T48" fmla="*/ 48 w 83"/>
                <a:gd name="T49" fmla="*/ 81 h 130"/>
                <a:gd name="T50" fmla="*/ 39 w 83"/>
                <a:gd name="T51" fmla="*/ 76 h 130"/>
                <a:gd name="T52" fmla="*/ 29 w 83"/>
                <a:gd name="T53" fmla="*/ 72 h 130"/>
                <a:gd name="T54" fmla="*/ 19 w 83"/>
                <a:gd name="T55" fmla="*/ 66 h 130"/>
                <a:gd name="T56" fmla="*/ 11 w 83"/>
                <a:gd name="T57" fmla="*/ 59 h 130"/>
                <a:gd name="T58" fmla="*/ 5 w 83"/>
                <a:gd name="T59" fmla="*/ 50 h 130"/>
                <a:gd name="T60" fmla="*/ 2 w 83"/>
                <a:gd name="T61" fmla="*/ 36 h 130"/>
                <a:gd name="T62" fmla="*/ 6 w 83"/>
                <a:gd name="T63" fmla="*/ 20 h 130"/>
                <a:gd name="T64" fmla="*/ 15 w 83"/>
                <a:gd name="T65" fmla="*/ 9 h 130"/>
                <a:gd name="T66" fmla="*/ 28 w 83"/>
                <a:gd name="T67" fmla="*/ 2 h 130"/>
                <a:gd name="T68" fmla="*/ 45 w 83"/>
                <a:gd name="T69" fmla="*/ 0 h 130"/>
                <a:gd name="T70" fmla="*/ 54 w 83"/>
                <a:gd name="T71" fmla="*/ 0 h 130"/>
                <a:gd name="T72" fmla="*/ 62 w 83"/>
                <a:gd name="T73" fmla="*/ 2 h 130"/>
                <a:gd name="T74" fmla="*/ 69 w 83"/>
                <a:gd name="T75" fmla="*/ 5 h 130"/>
                <a:gd name="T76" fmla="*/ 73 w 83"/>
                <a:gd name="T77" fmla="*/ 7 h 130"/>
                <a:gd name="T78" fmla="*/ 75 w 83"/>
                <a:gd name="T79" fmla="*/ 9 h 130"/>
                <a:gd name="T80" fmla="*/ 75 w 83"/>
                <a:gd name="T81" fmla="*/ 11 h 130"/>
                <a:gd name="T82" fmla="*/ 75 w 83"/>
                <a:gd name="T83" fmla="*/ 13 h 130"/>
                <a:gd name="T84" fmla="*/ 76 w 83"/>
                <a:gd name="T85" fmla="*/ 18 h 130"/>
                <a:gd name="T86" fmla="*/ 75 w 83"/>
                <a:gd name="T87" fmla="*/ 22 h 130"/>
                <a:gd name="T88" fmla="*/ 75 w 83"/>
                <a:gd name="T89" fmla="*/ 26 h 130"/>
                <a:gd name="T90" fmla="*/ 74 w 83"/>
                <a:gd name="T91" fmla="*/ 28 h 130"/>
                <a:gd name="T92" fmla="*/ 72 w 83"/>
                <a:gd name="T93" fmla="*/ 28 h 130"/>
                <a:gd name="T94" fmla="*/ 69 w 83"/>
                <a:gd name="T95" fmla="*/ 27 h 130"/>
                <a:gd name="T96" fmla="*/ 63 w 83"/>
                <a:gd name="T97" fmla="*/ 24 h 130"/>
                <a:gd name="T98" fmla="*/ 55 w 83"/>
                <a:gd name="T99" fmla="*/ 21 h 130"/>
                <a:gd name="T100" fmla="*/ 45 w 83"/>
                <a:gd name="T101" fmla="*/ 20 h 130"/>
                <a:gd name="T102" fmla="*/ 38 w 83"/>
                <a:gd name="T103" fmla="*/ 21 h 130"/>
                <a:gd name="T104" fmla="*/ 33 w 83"/>
                <a:gd name="T105" fmla="*/ 23 h 130"/>
                <a:gd name="T106" fmla="*/ 30 w 83"/>
                <a:gd name="T107" fmla="*/ 28 h 130"/>
                <a:gd name="T108" fmla="*/ 28 w 83"/>
                <a:gd name="T109" fmla="*/ 33 h 130"/>
                <a:gd name="T110" fmla="*/ 31 w 83"/>
                <a:gd name="T111" fmla="*/ 40 h 130"/>
                <a:gd name="T112" fmla="*/ 37 w 83"/>
                <a:gd name="T113" fmla="*/ 46 h 130"/>
                <a:gd name="T114" fmla="*/ 46 w 83"/>
                <a:gd name="T115" fmla="*/ 50 h 130"/>
                <a:gd name="T116" fmla="*/ 56 w 83"/>
                <a:gd name="T117" fmla="*/ 55 h 130"/>
                <a:gd name="T118" fmla="*/ 66 w 83"/>
                <a:gd name="T119" fmla="*/ 60 h 130"/>
                <a:gd name="T120" fmla="*/ 74 w 83"/>
                <a:gd name="T121" fmla="*/ 67 h 130"/>
                <a:gd name="T122" fmla="*/ 81 w 83"/>
                <a:gd name="T123" fmla="*/ 77 h 130"/>
                <a:gd name="T124" fmla="*/ 83 w 83"/>
                <a:gd name="T125" fmla="*/ 9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3" h="130">
                  <a:moveTo>
                    <a:pt x="83" y="90"/>
                  </a:moveTo>
                  <a:cubicBezTo>
                    <a:pt x="83" y="97"/>
                    <a:pt x="82" y="103"/>
                    <a:pt x="79" y="108"/>
                  </a:cubicBezTo>
                  <a:cubicBezTo>
                    <a:pt x="77" y="113"/>
                    <a:pt x="73" y="117"/>
                    <a:pt x="69" y="120"/>
                  </a:cubicBezTo>
                  <a:cubicBezTo>
                    <a:pt x="65" y="124"/>
                    <a:pt x="60" y="126"/>
                    <a:pt x="54" y="128"/>
                  </a:cubicBezTo>
                  <a:cubicBezTo>
                    <a:pt x="49" y="130"/>
                    <a:pt x="42" y="130"/>
                    <a:pt x="36" y="130"/>
                  </a:cubicBezTo>
                  <a:cubicBezTo>
                    <a:pt x="32" y="130"/>
                    <a:pt x="28" y="130"/>
                    <a:pt x="24" y="129"/>
                  </a:cubicBezTo>
                  <a:cubicBezTo>
                    <a:pt x="20" y="129"/>
                    <a:pt x="17" y="128"/>
                    <a:pt x="14" y="127"/>
                  </a:cubicBezTo>
                  <a:cubicBezTo>
                    <a:pt x="11" y="126"/>
                    <a:pt x="9" y="125"/>
                    <a:pt x="7" y="124"/>
                  </a:cubicBezTo>
                  <a:cubicBezTo>
                    <a:pt x="5" y="122"/>
                    <a:pt x="3" y="121"/>
                    <a:pt x="3" y="121"/>
                  </a:cubicBezTo>
                  <a:cubicBezTo>
                    <a:pt x="2" y="120"/>
                    <a:pt x="1" y="119"/>
                    <a:pt x="1" y="117"/>
                  </a:cubicBezTo>
                  <a:cubicBezTo>
                    <a:pt x="0" y="115"/>
                    <a:pt x="0" y="113"/>
                    <a:pt x="0" y="110"/>
                  </a:cubicBezTo>
                  <a:cubicBezTo>
                    <a:pt x="0" y="108"/>
                    <a:pt x="0" y="106"/>
                    <a:pt x="0" y="105"/>
                  </a:cubicBezTo>
                  <a:cubicBezTo>
                    <a:pt x="1" y="104"/>
                    <a:pt x="1" y="103"/>
                    <a:pt x="1" y="102"/>
                  </a:cubicBezTo>
                  <a:cubicBezTo>
                    <a:pt x="1" y="101"/>
                    <a:pt x="2" y="100"/>
                    <a:pt x="2" y="100"/>
                  </a:cubicBezTo>
                  <a:cubicBezTo>
                    <a:pt x="3" y="100"/>
                    <a:pt x="3" y="99"/>
                    <a:pt x="4" y="99"/>
                  </a:cubicBezTo>
                  <a:cubicBezTo>
                    <a:pt x="5" y="99"/>
                    <a:pt x="6" y="100"/>
                    <a:pt x="8" y="101"/>
                  </a:cubicBezTo>
                  <a:cubicBezTo>
                    <a:pt x="9" y="102"/>
                    <a:pt x="12" y="103"/>
                    <a:pt x="14" y="105"/>
                  </a:cubicBezTo>
                  <a:cubicBezTo>
                    <a:pt x="17" y="106"/>
                    <a:pt x="20" y="107"/>
                    <a:pt x="24" y="108"/>
                  </a:cubicBezTo>
                  <a:cubicBezTo>
                    <a:pt x="27" y="109"/>
                    <a:pt x="31" y="110"/>
                    <a:pt x="36" y="110"/>
                  </a:cubicBezTo>
                  <a:cubicBezTo>
                    <a:pt x="39" y="110"/>
                    <a:pt x="42" y="109"/>
                    <a:pt x="45" y="109"/>
                  </a:cubicBezTo>
                  <a:cubicBezTo>
                    <a:pt x="47" y="108"/>
                    <a:pt x="49" y="107"/>
                    <a:pt x="51" y="105"/>
                  </a:cubicBezTo>
                  <a:cubicBezTo>
                    <a:pt x="53" y="104"/>
                    <a:pt x="54" y="102"/>
                    <a:pt x="55" y="100"/>
                  </a:cubicBezTo>
                  <a:cubicBezTo>
                    <a:pt x="56" y="98"/>
                    <a:pt x="56" y="96"/>
                    <a:pt x="56" y="94"/>
                  </a:cubicBezTo>
                  <a:cubicBezTo>
                    <a:pt x="56" y="91"/>
                    <a:pt x="55" y="88"/>
                    <a:pt x="54" y="86"/>
                  </a:cubicBezTo>
                  <a:cubicBezTo>
                    <a:pt x="52" y="84"/>
                    <a:pt x="50" y="82"/>
                    <a:pt x="48" y="81"/>
                  </a:cubicBezTo>
                  <a:cubicBezTo>
                    <a:pt x="45" y="79"/>
                    <a:pt x="42" y="78"/>
                    <a:pt x="39" y="76"/>
                  </a:cubicBezTo>
                  <a:cubicBezTo>
                    <a:pt x="36" y="75"/>
                    <a:pt x="33" y="73"/>
                    <a:pt x="29" y="72"/>
                  </a:cubicBezTo>
                  <a:cubicBezTo>
                    <a:pt x="26" y="70"/>
                    <a:pt x="23" y="68"/>
                    <a:pt x="19" y="66"/>
                  </a:cubicBezTo>
                  <a:cubicBezTo>
                    <a:pt x="16" y="65"/>
                    <a:pt x="13" y="62"/>
                    <a:pt x="11" y="59"/>
                  </a:cubicBezTo>
                  <a:cubicBezTo>
                    <a:pt x="8" y="57"/>
                    <a:pt x="6" y="53"/>
                    <a:pt x="5" y="50"/>
                  </a:cubicBezTo>
                  <a:cubicBezTo>
                    <a:pt x="3" y="46"/>
                    <a:pt x="2" y="41"/>
                    <a:pt x="2" y="36"/>
                  </a:cubicBezTo>
                  <a:cubicBezTo>
                    <a:pt x="2" y="30"/>
                    <a:pt x="3" y="25"/>
                    <a:pt x="6" y="20"/>
                  </a:cubicBezTo>
                  <a:cubicBezTo>
                    <a:pt x="8" y="15"/>
                    <a:pt x="11" y="12"/>
                    <a:pt x="15" y="9"/>
                  </a:cubicBezTo>
                  <a:cubicBezTo>
                    <a:pt x="19" y="6"/>
                    <a:pt x="23" y="3"/>
                    <a:pt x="28" y="2"/>
                  </a:cubicBezTo>
                  <a:cubicBezTo>
                    <a:pt x="34" y="0"/>
                    <a:pt x="39" y="0"/>
                    <a:pt x="45" y="0"/>
                  </a:cubicBezTo>
                  <a:cubicBezTo>
                    <a:pt x="48" y="0"/>
                    <a:pt x="51" y="0"/>
                    <a:pt x="54" y="0"/>
                  </a:cubicBezTo>
                  <a:cubicBezTo>
                    <a:pt x="57" y="1"/>
                    <a:pt x="60" y="1"/>
                    <a:pt x="62" y="2"/>
                  </a:cubicBezTo>
                  <a:cubicBezTo>
                    <a:pt x="65" y="3"/>
                    <a:pt x="67" y="4"/>
                    <a:pt x="69" y="5"/>
                  </a:cubicBezTo>
                  <a:cubicBezTo>
                    <a:pt x="71" y="6"/>
                    <a:pt x="73" y="7"/>
                    <a:pt x="73" y="7"/>
                  </a:cubicBezTo>
                  <a:cubicBezTo>
                    <a:pt x="74" y="8"/>
                    <a:pt x="74" y="8"/>
                    <a:pt x="75" y="9"/>
                  </a:cubicBezTo>
                  <a:cubicBezTo>
                    <a:pt x="75" y="9"/>
                    <a:pt x="75" y="10"/>
                    <a:pt x="75" y="11"/>
                  </a:cubicBezTo>
                  <a:cubicBezTo>
                    <a:pt x="75" y="11"/>
                    <a:pt x="75" y="12"/>
                    <a:pt x="75" y="13"/>
                  </a:cubicBezTo>
                  <a:cubicBezTo>
                    <a:pt x="76" y="15"/>
                    <a:pt x="76" y="16"/>
                    <a:pt x="76" y="18"/>
                  </a:cubicBezTo>
                  <a:cubicBezTo>
                    <a:pt x="76" y="20"/>
                    <a:pt x="76" y="21"/>
                    <a:pt x="75" y="22"/>
                  </a:cubicBezTo>
                  <a:cubicBezTo>
                    <a:pt x="75" y="24"/>
                    <a:pt x="75" y="25"/>
                    <a:pt x="75" y="26"/>
                  </a:cubicBezTo>
                  <a:cubicBezTo>
                    <a:pt x="75" y="27"/>
                    <a:pt x="74" y="27"/>
                    <a:pt x="74" y="28"/>
                  </a:cubicBezTo>
                  <a:cubicBezTo>
                    <a:pt x="74" y="28"/>
                    <a:pt x="73" y="28"/>
                    <a:pt x="72" y="28"/>
                  </a:cubicBezTo>
                  <a:cubicBezTo>
                    <a:pt x="72" y="28"/>
                    <a:pt x="70" y="28"/>
                    <a:pt x="69" y="27"/>
                  </a:cubicBezTo>
                  <a:cubicBezTo>
                    <a:pt x="67" y="26"/>
                    <a:pt x="65" y="25"/>
                    <a:pt x="63" y="24"/>
                  </a:cubicBezTo>
                  <a:cubicBezTo>
                    <a:pt x="61" y="23"/>
                    <a:pt x="58" y="22"/>
                    <a:pt x="55" y="21"/>
                  </a:cubicBezTo>
                  <a:cubicBezTo>
                    <a:pt x="52" y="20"/>
                    <a:pt x="49" y="20"/>
                    <a:pt x="45" y="20"/>
                  </a:cubicBezTo>
                  <a:cubicBezTo>
                    <a:pt x="42" y="20"/>
                    <a:pt x="40" y="20"/>
                    <a:pt x="38" y="21"/>
                  </a:cubicBezTo>
                  <a:cubicBezTo>
                    <a:pt x="36" y="21"/>
                    <a:pt x="34" y="22"/>
                    <a:pt x="33" y="23"/>
                  </a:cubicBezTo>
                  <a:cubicBezTo>
                    <a:pt x="31" y="25"/>
                    <a:pt x="30" y="26"/>
                    <a:pt x="30" y="28"/>
                  </a:cubicBezTo>
                  <a:cubicBezTo>
                    <a:pt x="29" y="29"/>
                    <a:pt x="28" y="31"/>
                    <a:pt x="28" y="33"/>
                  </a:cubicBezTo>
                  <a:cubicBezTo>
                    <a:pt x="28" y="36"/>
                    <a:pt x="29" y="38"/>
                    <a:pt x="31" y="40"/>
                  </a:cubicBezTo>
                  <a:cubicBezTo>
                    <a:pt x="32" y="42"/>
                    <a:pt x="34" y="44"/>
                    <a:pt x="37" y="46"/>
                  </a:cubicBezTo>
                  <a:cubicBezTo>
                    <a:pt x="40" y="47"/>
                    <a:pt x="42" y="49"/>
                    <a:pt x="46" y="50"/>
                  </a:cubicBezTo>
                  <a:cubicBezTo>
                    <a:pt x="49" y="52"/>
                    <a:pt x="52" y="53"/>
                    <a:pt x="56" y="55"/>
                  </a:cubicBezTo>
                  <a:cubicBezTo>
                    <a:pt x="59" y="56"/>
                    <a:pt x="62" y="58"/>
                    <a:pt x="66" y="60"/>
                  </a:cubicBezTo>
                  <a:cubicBezTo>
                    <a:pt x="69" y="62"/>
                    <a:pt x="72" y="65"/>
                    <a:pt x="74" y="67"/>
                  </a:cubicBezTo>
                  <a:cubicBezTo>
                    <a:pt x="77" y="70"/>
                    <a:pt x="79" y="73"/>
                    <a:pt x="81" y="77"/>
                  </a:cubicBezTo>
                  <a:cubicBezTo>
                    <a:pt x="82" y="81"/>
                    <a:pt x="83" y="85"/>
                    <a:pt x="83" y="90"/>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5" name="Freeform 6"/>
            <p:cNvSpPr>
              <a:spLocks/>
            </p:cNvSpPr>
            <p:nvPr/>
          </p:nvSpPr>
          <p:spPr bwMode="auto">
            <a:xfrm>
              <a:off x="5726748" y="5879473"/>
              <a:ext cx="26902" cy="138155"/>
            </a:xfrm>
            <a:custGeom>
              <a:avLst/>
              <a:gdLst>
                <a:gd name="T0" fmla="*/ 25 w 25"/>
                <a:gd name="T1" fmla="*/ 133 h 137"/>
                <a:gd name="T2" fmla="*/ 24 w 25"/>
                <a:gd name="T3" fmla="*/ 135 h 137"/>
                <a:gd name="T4" fmla="*/ 22 w 25"/>
                <a:gd name="T5" fmla="*/ 136 h 137"/>
                <a:gd name="T6" fmla="*/ 18 w 25"/>
                <a:gd name="T7" fmla="*/ 137 h 137"/>
                <a:gd name="T8" fmla="*/ 12 w 25"/>
                <a:gd name="T9" fmla="*/ 137 h 137"/>
                <a:gd name="T10" fmla="*/ 7 w 25"/>
                <a:gd name="T11" fmla="*/ 137 h 137"/>
                <a:gd name="T12" fmla="*/ 3 w 25"/>
                <a:gd name="T13" fmla="*/ 136 h 137"/>
                <a:gd name="T14" fmla="*/ 1 w 25"/>
                <a:gd name="T15" fmla="*/ 135 h 137"/>
                <a:gd name="T16" fmla="*/ 0 w 25"/>
                <a:gd name="T17" fmla="*/ 133 h 137"/>
                <a:gd name="T18" fmla="*/ 0 w 25"/>
                <a:gd name="T19" fmla="*/ 4 h 137"/>
                <a:gd name="T20" fmla="*/ 1 w 25"/>
                <a:gd name="T21" fmla="*/ 3 h 137"/>
                <a:gd name="T22" fmla="*/ 3 w 25"/>
                <a:gd name="T23" fmla="*/ 1 h 137"/>
                <a:gd name="T24" fmla="*/ 7 w 25"/>
                <a:gd name="T25" fmla="*/ 1 h 137"/>
                <a:gd name="T26" fmla="*/ 12 w 25"/>
                <a:gd name="T27" fmla="*/ 0 h 137"/>
                <a:gd name="T28" fmla="*/ 18 w 25"/>
                <a:gd name="T29" fmla="*/ 1 h 137"/>
                <a:gd name="T30" fmla="*/ 22 w 25"/>
                <a:gd name="T31" fmla="*/ 1 h 137"/>
                <a:gd name="T32" fmla="*/ 24 w 25"/>
                <a:gd name="T33" fmla="*/ 3 h 137"/>
                <a:gd name="T34" fmla="*/ 25 w 25"/>
                <a:gd name="T35" fmla="*/ 4 h 137"/>
                <a:gd name="T36" fmla="*/ 25 w 25"/>
                <a:gd name="T37" fmla="*/ 133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137">
                  <a:moveTo>
                    <a:pt x="25" y="133"/>
                  </a:moveTo>
                  <a:cubicBezTo>
                    <a:pt x="25" y="133"/>
                    <a:pt x="25" y="134"/>
                    <a:pt x="24" y="135"/>
                  </a:cubicBezTo>
                  <a:cubicBezTo>
                    <a:pt x="24" y="135"/>
                    <a:pt x="23" y="135"/>
                    <a:pt x="22" y="136"/>
                  </a:cubicBezTo>
                  <a:cubicBezTo>
                    <a:pt x="21" y="136"/>
                    <a:pt x="20" y="136"/>
                    <a:pt x="18" y="137"/>
                  </a:cubicBezTo>
                  <a:cubicBezTo>
                    <a:pt x="17" y="137"/>
                    <a:pt x="15" y="137"/>
                    <a:pt x="12" y="137"/>
                  </a:cubicBezTo>
                  <a:cubicBezTo>
                    <a:pt x="10" y="137"/>
                    <a:pt x="8" y="137"/>
                    <a:pt x="7" y="137"/>
                  </a:cubicBezTo>
                  <a:cubicBezTo>
                    <a:pt x="5" y="136"/>
                    <a:pt x="4" y="136"/>
                    <a:pt x="3" y="136"/>
                  </a:cubicBezTo>
                  <a:cubicBezTo>
                    <a:pt x="2" y="135"/>
                    <a:pt x="1" y="135"/>
                    <a:pt x="1" y="135"/>
                  </a:cubicBezTo>
                  <a:cubicBezTo>
                    <a:pt x="0" y="134"/>
                    <a:pt x="0" y="133"/>
                    <a:pt x="0" y="133"/>
                  </a:cubicBezTo>
                  <a:cubicBezTo>
                    <a:pt x="0" y="4"/>
                    <a:pt x="0" y="4"/>
                    <a:pt x="0" y="4"/>
                  </a:cubicBezTo>
                  <a:cubicBezTo>
                    <a:pt x="0" y="4"/>
                    <a:pt x="0" y="3"/>
                    <a:pt x="1" y="3"/>
                  </a:cubicBezTo>
                  <a:cubicBezTo>
                    <a:pt x="1" y="2"/>
                    <a:pt x="2" y="2"/>
                    <a:pt x="3" y="1"/>
                  </a:cubicBezTo>
                  <a:cubicBezTo>
                    <a:pt x="4" y="1"/>
                    <a:pt x="5" y="1"/>
                    <a:pt x="7" y="1"/>
                  </a:cubicBezTo>
                  <a:cubicBezTo>
                    <a:pt x="8" y="0"/>
                    <a:pt x="10" y="0"/>
                    <a:pt x="12" y="0"/>
                  </a:cubicBezTo>
                  <a:cubicBezTo>
                    <a:pt x="15" y="0"/>
                    <a:pt x="17" y="0"/>
                    <a:pt x="18" y="1"/>
                  </a:cubicBezTo>
                  <a:cubicBezTo>
                    <a:pt x="20" y="1"/>
                    <a:pt x="21" y="1"/>
                    <a:pt x="22" y="1"/>
                  </a:cubicBezTo>
                  <a:cubicBezTo>
                    <a:pt x="23" y="2"/>
                    <a:pt x="24" y="2"/>
                    <a:pt x="24" y="3"/>
                  </a:cubicBezTo>
                  <a:cubicBezTo>
                    <a:pt x="25" y="3"/>
                    <a:pt x="25" y="4"/>
                    <a:pt x="25" y="4"/>
                  </a:cubicBezTo>
                  <a:lnTo>
                    <a:pt x="25" y="133"/>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6" name="Freeform 7"/>
            <p:cNvSpPr>
              <a:spLocks noEditPoints="1"/>
            </p:cNvSpPr>
            <p:nvPr/>
          </p:nvSpPr>
          <p:spPr bwMode="auto">
            <a:xfrm>
              <a:off x="5771057" y="5882577"/>
              <a:ext cx="28484" cy="135050"/>
            </a:xfrm>
            <a:custGeom>
              <a:avLst/>
              <a:gdLst>
                <a:gd name="T0" fmla="*/ 28 w 28"/>
                <a:gd name="T1" fmla="*/ 12 h 133"/>
                <a:gd name="T2" fmla="*/ 25 w 28"/>
                <a:gd name="T3" fmla="*/ 22 h 133"/>
                <a:gd name="T4" fmla="*/ 14 w 28"/>
                <a:gd name="T5" fmla="*/ 25 h 133"/>
                <a:gd name="T6" fmla="*/ 2 w 28"/>
                <a:gd name="T7" fmla="*/ 23 h 133"/>
                <a:gd name="T8" fmla="*/ 0 w 28"/>
                <a:gd name="T9" fmla="*/ 13 h 133"/>
                <a:gd name="T10" fmla="*/ 3 w 28"/>
                <a:gd name="T11" fmla="*/ 2 h 133"/>
                <a:gd name="T12" fmla="*/ 14 w 28"/>
                <a:gd name="T13" fmla="*/ 0 h 133"/>
                <a:gd name="T14" fmla="*/ 25 w 28"/>
                <a:gd name="T15" fmla="*/ 2 h 133"/>
                <a:gd name="T16" fmla="*/ 28 w 28"/>
                <a:gd name="T17" fmla="*/ 12 h 133"/>
                <a:gd name="T18" fmla="*/ 26 w 28"/>
                <a:gd name="T19" fmla="*/ 129 h 133"/>
                <a:gd name="T20" fmla="*/ 25 w 28"/>
                <a:gd name="T21" fmla="*/ 131 h 133"/>
                <a:gd name="T22" fmla="*/ 23 w 28"/>
                <a:gd name="T23" fmla="*/ 132 h 133"/>
                <a:gd name="T24" fmla="*/ 20 w 28"/>
                <a:gd name="T25" fmla="*/ 133 h 133"/>
                <a:gd name="T26" fmla="*/ 14 w 28"/>
                <a:gd name="T27" fmla="*/ 133 h 133"/>
                <a:gd name="T28" fmla="*/ 8 w 28"/>
                <a:gd name="T29" fmla="*/ 133 h 133"/>
                <a:gd name="T30" fmla="*/ 4 w 28"/>
                <a:gd name="T31" fmla="*/ 132 h 133"/>
                <a:gd name="T32" fmla="*/ 2 w 28"/>
                <a:gd name="T33" fmla="*/ 131 h 133"/>
                <a:gd name="T34" fmla="*/ 1 w 28"/>
                <a:gd name="T35" fmla="*/ 129 h 133"/>
                <a:gd name="T36" fmla="*/ 1 w 28"/>
                <a:gd name="T37" fmla="*/ 42 h 133"/>
                <a:gd name="T38" fmla="*/ 2 w 28"/>
                <a:gd name="T39" fmla="*/ 40 h 133"/>
                <a:gd name="T40" fmla="*/ 4 w 28"/>
                <a:gd name="T41" fmla="*/ 39 h 133"/>
                <a:gd name="T42" fmla="*/ 8 w 28"/>
                <a:gd name="T43" fmla="*/ 38 h 133"/>
                <a:gd name="T44" fmla="*/ 14 w 28"/>
                <a:gd name="T45" fmla="*/ 38 h 133"/>
                <a:gd name="T46" fmla="*/ 20 w 28"/>
                <a:gd name="T47" fmla="*/ 38 h 133"/>
                <a:gd name="T48" fmla="*/ 23 w 28"/>
                <a:gd name="T49" fmla="*/ 39 h 133"/>
                <a:gd name="T50" fmla="*/ 25 w 28"/>
                <a:gd name="T51" fmla="*/ 40 h 133"/>
                <a:gd name="T52" fmla="*/ 26 w 28"/>
                <a:gd name="T53" fmla="*/ 42 h 133"/>
                <a:gd name="T54" fmla="*/ 26 w 28"/>
                <a:gd name="T55" fmla="*/ 12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8" h="133">
                  <a:moveTo>
                    <a:pt x="28" y="12"/>
                  </a:moveTo>
                  <a:cubicBezTo>
                    <a:pt x="28" y="17"/>
                    <a:pt x="27" y="21"/>
                    <a:pt x="25" y="22"/>
                  </a:cubicBezTo>
                  <a:cubicBezTo>
                    <a:pt x="23" y="24"/>
                    <a:pt x="19" y="25"/>
                    <a:pt x="14" y="25"/>
                  </a:cubicBezTo>
                  <a:cubicBezTo>
                    <a:pt x="8" y="25"/>
                    <a:pt x="4" y="24"/>
                    <a:pt x="2" y="23"/>
                  </a:cubicBezTo>
                  <a:cubicBezTo>
                    <a:pt x="0" y="21"/>
                    <a:pt x="0" y="17"/>
                    <a:pt x="0" y="13"/>
                  </a:cubicBezTo>
                  <a:cubicBezTo>
                    <a:pt x="0" y="8"/>
                    <a:pt x="1" y="4"/>
                    <a:pt x="3" y="2"/>
                  </a:cubicBezTo>
                  <a:cubicBezTo>
                    <a:pt x="5" y="1"/>
                    <a:pt x="8" y="0"/>
                    <a:pt x="14" y="0"/>
                  </a:cubicBezTo>
                  <a:cubicBezTo>
                    <a:pt x="19" y="0"/>
                    <a:pt x="23" y="0"/>
                    <a:pt x="25" y="2"/>
                  </a:cubicBezTo>
                  <a:cubicBezTo>
                    <a:pt x="27" y="4"/>
                    <a:pt x="28" y="7"/>
                    <a:pt x="28" y="12"/>
                  </a:cubicBezTo>
                  <a:close/>
                  <a:moveTo>
                    <a:pt x="26" y="129"/>
                  </a:moveTo>
                  <a:cubicBezTo>
                    <a:pt x="26" y="129"/>
                    <a:pt x="26" y="130"/>
                    <a:pt x="25" y="131"/>
                  </a:cubicBezTo>
                  <a:cubicBezTo>
                    <a:pt x="25" y="131"/>
                    <a:pt x="24" y="131"/>
                    <a:pt x="23" y="132"/>
                  </a:cubicBezTo>
                  <a:cubicBezTo>
                    <a:pt x="23" y="132"/>
                    <a:pt x="21" y="132"/>
                    <a:pt x="20" y="133"/>
                  </a:cubicBezTo>
                  <a:cubicBezTo>
                    <a:pt x="18" y="133"/>
                    <a:pt x="16" y="133"/>
                    <a:pt x="14" y="133"/>
                  </a:cubicBezTo>
                  <a:cubicBezTo>
                    <a:pt x="11" y="133"/>
                    <a:pt x="9" y="133"/>
                    <a:pt x="8" y="133"/>
                  </a:cubicBezTo>
                  <a:cubicBezTo>
                    <a:pt x="6" y="132"/>
                    <a:pt x="5" y="132"/>
                    <a:pt x="4" y="132"/>
                  </a:cubicBezTo>
                  <a:cubicBezTo>
                    <a:pt x="3" y="131"/>
                    <a:pt x="2" y="131"/>
                    <a:pt x="2" y="131"/>
                  </a:cubicBezTo>
                  <a:cubicBezTo>
                    <a:pt x="2" y="130"/>
                    <a:pt x="1" y="129"/>
                    <a:pt x="1" y="129"/>
                  </a:cubicBezTo>
                  <a:cubicBezTo>
                    <a:pt x="1" y="42"/>
                    <a:pt x="1" y="42"/>
                    <a:pt x="1" y="42"/>
                  </a:cubicBezTo>
                  <a:cubicBezTo>
                    <a:pt x="1" y="41"/>
                    <a:pt x="2" y="41"/>
                    <a:pt x="2" y="40"/>
                  </a:cubicBezTo>
                  <a:cubicBezTo>
                    <a:pt x="2" y="40"/>
                    <a:pt x="3" y="39"/>
                    <a:pt x="4" y="39"/>
                  </a:cubicBezTo>
                  <a:cubicBezTo>
                    <a:pt x="5" y="39"/>
                    <a:pt x="6" y="38"/>
                    <a:pt x="8" y="38"/>
                  </a:cubicBezTo>
                  <a:cubicBezTo>
                    <a:pt x="9" y="38"/>
                    <a:pt x="11" y="38"/>
                    <a:pt x="14" y="38"/>
                  </a:cubicBezTo>
                  <a:cubicBezTo>
                    <a:pt x="16" y="38"/>
                    <a:pt x="18" y="38"/>
                    <a:pt x="20" y="38"/>
                  </a:cubicBezTo>
                  <a:cubicBezTo>
                    <a:pt x="21" y="38"/>
                    <a:pt x="23" y="39"/>
                    <a:pt x="23" y="39"/>
                  </a:cubicBezTo>
                  <a:cubicBezTo>
                    <a:pt x="24" y="39"/>
                    <a:pt x="25" y="40"/>
                    <a:pt x="25" y="40"/>
                  </a:cubicBezTo>
                  <a:cubicBezTo>
                    <a:pt x="26" y="41"/>
                    <a:pt x="26" y="41"/>
                    <a:pt x="26" y="42"/>
                  </a:cubicBezTo>
                  <a:lnTo>
                    <a:pt x="26" y="129"/>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7" name="Freeform 8"/>
            <p:cNvSpPr>
              <a:spLocks noEditPoints="1"/>
            </p:cNvSpPr>
            <p:nvPr/>
          </p:nvSpPr>
          <p:spPr bwMode="auto">
            <a:xfrm>
              <a:off x="5813784" y="5879473"/>
              <a:ext cx="88618" cy="138155"/>
            </a:xfrm>
            <a:custGeom>
              <a:avLst/>
              <a:gdLst>
                <a:gd name="T0" fmla="*/ 88 w 88"/>
                <a:gd name="T1" fmla="*/ 132 h 137"/>
                <a:gd name="T2" fmla="*/ 87 w 88"/>
                <a:gd name="T3" fmla="*/ 134 h 137"/>
                <a:gd name="T4" fmla="*/ 85 w 88"/>
                <a:gd name="T5" fmla="*/ 135 h 137"/>
                <a:gd name="T6" fmla="*/ 82 w 88"/>
                <a:gd name="T7" fmla="*/ 136 h 137"/>
                <a:gd name="T8" fmla="*/ 77 w 88"/>
                <a:gd name="T9" fmla="*/ 136 h 137"/>
                <a:gd name="T10" fmla="*/ 72 w 88"/>
                <a:gd name="T11" fmla="*/ 136 h 137"/>
                <a:gd name="T12" fmla="*/ 69 w 88"/>
                <a:gd name="T13" fmla="*/ 135 h 137"/>
                <a:gd name="T14" fmla="*/ 67 w 88"/>
                <a:gd name="T15" fmla="*/ 134 h 137"/>
                <a:gd name="T16" fmla="*/ 67 w 88"/>
                <a:gd name="T17" fmla="*/ 132 h 137"/>
                <a:gd name="T18" fmla="*/ 67 w 88"/>
                <a:gd name="T19" fmla="*/ 122 h 137"/>
                <a:gd name="T20" fmla="*/ 52 w 88"/>
                <a:gd name="T21" fmla="*/ 133 h 137"/>
                <a:gd name="T22" fmla="*/ 36 w 88"/>
                <a:gd name="T23" fmla="*/ 137 h 137"/>
                <a:gd name="T24" fmla="*/ 19 w 88"/>
                <a:gd name="T25" fmla="*/ 134 h 137"/>
                <a:gd name="T26" fmla="*/ 8 w 88"/>
                <a:gd name="T27" fmla="*/ 123 h 137"/>
                <a:gd name="T28" fmla="*/ 2 w 88"/>
                <a:gd name="T29" fmla="*/ 108 h 137"/>
                <a:gd name="T30" fmla="*/ 0 w 88"/>
                <a:gd name="T31" fmla="*/ 89 h 137"/>
                <a:gd name="T32" fmla="*/ 2 w 88"/>
                <a:gd name="T33" fmla="*/ 69 h 137"/>
                <a:gd name="T34" fmla="*/ 9 w 88"/>
                <a:gd name="T35" fmla="*/ 53 h 137"/>
                <a:gd name="T36" fmla="*/ 21 w 88"/>
                <a:gd name="T37" fmla="*/ 43 h 137"/>
                <a:gd name="T38" fmla="*/ 38 w 88"/>
                <a:gd name="T39" fmla="*/ 39 h 137"/>
                <a:gd name="T40" fmla="*/ 51 w 88"/>
                <a:gd name="T41" fmla="*/ 42 h 137"/>
                <a:gd name="T42" fmla="*/ 63 w 88"/>
                <a:gd name="T43" fmla="*/ 51 h 137"/>
                <a:gd name="T44" fmla="*/ 63 w 88"/>
                <a:gd name="T45" fmla="*/ 4 h 137"/>
                <a:gd name="T46" fmla="*/ 64 w 88"/>
                <a:gd name="T47" fmla="*/ 2 h 137"/>
                <a:gd name="T48" fmla="*/ 66 w 88"/>
                <a:gd name="T49" fmla="*/ 1 h 137"/>
                <a:gd name="T50" fmla="*/ 69 w 88"/>
                <a:gd name="T51" fmla="*/ 0 h 137"/>
                <a:gd name="T52" fmla="*/ 75 w 88"/>
                <a:gd name="T53" fmla="*/ 0 h 137"/>
                <a:gd name="T54" fmla="*/ 81 w 88"/>
                <a:gd name="T55" fmla="*/ 0 h 137"/>
                <a:gd name="T56" fmla="*/ 85 w 88"/>
                <a:gd name="T57" fmla="*/ 1 h 137"/>
                <a:gd name="T58" fmla="*/ 87 w 88"/>
                <a:gd name="T59" fmla="*/ 2 h 137"/>
                <a:gd name="T60" fmla="*/ 88 w 88"/>
                <a:gd name="T61" fmla="*/ 4 h 137"/>
                <a:gd name="T62" fmla="*/ 88 w 88"/>
                <a:gd name="T63" fmla="*/ 132 h 137"/>
                <a:gd name="T64" fmla="*/ 63 w 88"/>
                <a:gd name="T65" fmla="*/ 74 h 137"/>
                <a:gd name="T66" fmla="*/ 53 w 88"/>
                <a:gd name="T67" fmla="*/ 63 h 137"/>
                <a:gd name="T68" fmla="*/ 43 w 88"/>
                <a:gd name="T69" fmla="*/ 60 h 137"/>
                <a:gd name="T70" fmla="*/ 34 w 88"/>
                <a:gd name="T71" fmla="*/ 62 h 137"/>
                <a:gd name="T72" fmla="*/ 29 w 88"/>
                <a:gd name="T73" fmla="*/ 69 h 137"/>
                <a:gd name="T74" fmla="*/ 26 w 88"/>
                <a:gd name="T75" fmla="*/ 78 h 137"/>
                <a:gd name="T76" fmla="*/ 25 w 88"/>
                <a:gd name="T77" fmla="*/ 88 h 137"/>
                <a:gd name="T78" fmla="*/ 26 w 88"/>
                <a:gd name="T79" fmla="*/ 98 h 137"/>
                <a:gd name="T80" fmla="*/ 28 w 88"/>
                <a:gd name="T81" fmla="*/ 108 h 137"/>
                <a:gd name="T82" fmla="*/ 34 w 88"/>
                <a:gd name="T83" fmla="*/ 114 h 137"/>
                <a:gd name="T84" fmla="*/ 42 w 88"/>
                <a:gd name="T85" fmla="*/ 117 h 137"/>
                <a:gd name="T86" fmla="*/ 47 w 88"/>
                <a:gd name="T87" fmla="*/ 116 h 137"/>
                <a:gd name="T88" fmla="*/ 52 w 88"/>
                <a:gd name="T89" fmla="*/ 113 h 137"/>
                <a:gd name="T90" fmla="*/ 57 w 88"/>
                <a:gd name="T91" fmla="*/ 109 h 137"/>
                <a:gd name="T92" fmla="*/ 63 w 88"/>
                <a:gd name="T93" fmla="*/ 103 h 137"/>
                <a:gd name="T94" fmla="*/ 63 w 88"/>
                <a:gd name="T95" fmla="*/ 7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8" h="137">
                  <a:moveTo>
                    <a:pt x="88" y="132"/>
                  </a:moveTo>
                  <a:cubicBezTo>
                    <a:pt x="88" y="133"/>
                    <a:pt x="87" y="133"/>
                    <a:pt x="87" y="134"/>
                  </a:cubicBezTo>
                  <a:cubicBezTo>
                    <a:pt x="87" y="134"/>
                    <a:pt x="86" y="135"/>
                    <a:pt x="85" y="135"/>
                  </a:cubicBezTo>
                  <a:cubicBezTo>
                    <a:pt x="85" y="135"/>
                    <a:pt x="84" y="135"/>
                    <a:pt x="82" y="136"/>
                  </a:cubicBezTo>
                  <a:cubicBezTo>
                    <a:pt x="81" y="136"/>
                    <a:pt x="79" y="136"/>
                    <a:pt x="77" y="136"/>
                  </a:cubicBezTo>
                  <a:cubicBezTo>
                    <a:pt x="75" y="136"/>
                    <a:pt x="73" y="136"/>
                    <a:pt x="72" y="136"/>
                  </a:cubicBezTo>
                  <a:cubicBezTo>
                    <a:pt x="71" y="135"/>
                    <a:pt x="70" y="135"/>
                    <a:pt x="69" y="135"/>
                  </a:cubicBezTo>
                  <a:cubicBezTo>
                    <a:pt x="68" y="135"/>
                    <a:pt x="68" y="134"/>
                    <a:pt x="67" y="134"/>
                  </a:cubicBezTo>
                  <a:cubicBezTo>
                    <a:pt x="67" y="133"/>
                    <a:pt x="67" y="133"/>
                    <a:pt x="67" y="132"/>
                  </a:cubicBezTo>
                  <a:cubicBezTo>
                    <a:pt x="67" y="122"/>
                    <a:pt x="67" y="122"/>
                    <a:pt x="67" y="122"/>
                  </a:cubicBezTo>
                  <a:cubicBezTo>
                    <a:pt x="62" y="127"/>
                    <a:pt x="57" y="131"/>
                    <a:pt x="52" y="133"/>
                  </a:cubicBezTo>
                  <a:cubicBezTo>
                    <a:pt x="48" y="136"/>
                    <a:pt x="42" y="137"/>
                    <a:pt x="36" y="137"/>
                  </a:cubicBezTo>
                  <a:cubicBezTo>
                    <a:pt x="29" y="137"/>
                    <a:pt x="24" y="136"/>
                    <a:pt x="19" y="134"/>
                  </a:cubicBezTo>
                  <a:cubicBezTo>
                    <a:pt x="15" y="131"/>
                    <a:pt x="11" y="128"/>
                    <a:pt x="8" y="123"/>
                  </a:cubicBezTo>
                  <a:cubicBezTo>
                    <a:pt x="5" y="119"/>
                    <a:pt x="3" y="114"/>
                    <a:pt x="2" y="108"/>
                  </a:cubicBezTo>
                  <a:cubicBezTo>
                    <a:pt x="0" y="102"/>
                    <a:pt x="0" y="96"/>
                    <a:pt x="0" y="89"/>
                  </a:cubicBezTo>
                  <a:cubicBezTo>
                    <a:pt x="0" y="82"/>
                    <a:pt x="0" y="75"/>
                    <a:pt x="2" y="69"/>
                  </a:cubicBezTo>
                  <a:cubicBezTo>
                    <a:pt x="4" y="62"/>
                    <a:pt x="6" y="57"/>
                    <a:pt x="9" y="53"/>
                  </a:cubicBezTo>
                  <a:cubicBezTo>
                    <a:pt x="13" y="48"/>
                    <a:pt x="17" y="45"/>
                    <a:pt x="21" y="43"/>
                  </a:cubicBezTo>
                  <a:cubicBezTo>
                    <a:pt x="26" y="40"/>
                    <a:pt x="32" y="39"/>
                    <a:pt x="38" y="39"/>
                  </a:cubicBezTo>
                  <a:cubicBezTo>
                    <a:pt x="43" y="39"/>
                    <a:pt x="47" y="40"/>
                    <a:pt x="51" y="42"/>
                  </a:cubicBezTo>
                  <a:cubicBezTo>
                    <a:pt x="55" y="44"/>
                    <a:pt x="59" y="47"/>
                    <a:pt x="63" y="51"/>
                  </a:cubicBezTo>
                  <a:cubicBezTo>
                    <a:pt x="63" y="4"/>
                    <a:pt x="63" y="4"/>
                    <a:pt x="63" y="4"/>
                  </a:cubicBezTo>
                  <a:cubicBezTo>
                    <a:pt x="63" y="3"/>
                    <a:pt x="63" y="2"/>
                    <a:pt x="64" y="2"/>
                  </a:cubicBezTo>
                  <a:cubicBezTo>
                    <a:pt x="64" y="1"/>
                    <a:pt x="65" y="1"/>
                    <a:pt x="66" y="1"/>
                  </a:cubicBezTo>
                  <a:cubicBezTo>
                    <a:pt x="66" y="0"/>
                    <a:pt x="68" y="0"/>
                    <a:pt x="69" y="0"/>
                  </a:cubicBezTo>
                  <a:cubicBezTo>
                    <a:pt x="71" y="0"/>
                    <a:pt x="73" y="0"/>
                    <a:pt x="75" y="0"/>
                  </a:cubicBezTo>
                  <a:cubicBezTo>
                    <a:pt x="78" y="0"/>
                    <a:pt x="80" y="0"/>
                    <a:pt x="81" y="0"/>
                  </a:cubicBezTo>
                  <a:cubicBezTo>
                    <a:pt x="83" y="0"/>
                    <a:pt x="84" y="0"/>
                    <a:pt x="85" y="1"/>
                  </a:cubicBezTo>
                  <a:cubicBezTo>
                    <a:pt x="86" y="1"/>
                    <a:pt x="87" y="1"/>
                    <a:pt x="87" y="2"/>
                  </a:cubicBezTo>
                  <a:cubicBezTo>
                    <a:pt x="87" y="2"/>
                    <a:pt x="88" y="3"/>
                    <a:pt x="88" y="4"/>
                  </a:cubicBezTo>
                  <a:lnTo>
                    <a:pt x="88" y="132"/>
                  </a:lnTo>
                  <a:close/>
                  <a:moveTo>
                    <a:pt x="63" y="74"/>
                  </a:moveTo>
                  <a:cubicBezTo>
                    <a:pt x="59" y="69"/>
                    <a:pt x="56" y="66"/>
                    <a:pt x="53" y="63"/>
                  </a:cubicBezTo>
                  <a:cubicBezTo>
                    <a:pt x="50" y="61"/>
                    <a:pt x="46" y="60"/>
                    <a:pt x="43" y="60"/>
                  </a:cubicBezTo>
                  <a:cubicBezTo>
                    <a:pt x="40" y="60"/>
                    <a:pt x="37" y="61"/>
                    <a:pt x="34" y="62"/>
                  </a:cubicBezTo>
                  <a:cubicBezTo>
                    <a:pt x="32" y="64"/>
                    <a:pt x="30" y="66"/>
                    <a:pt x="29" y="69"/>
                  </a:cubicBezTo>
                  <a:cubicBezTo>
                    <a:pt x="27" y="71"/>
                    <a:pt x="26" y="74"/>
                    <a:pt x="26" y="78"/>
                  </a:cubicBezTo>
                  <a:cubicBezTo>
                    <a:pt x="25" y="81"/>
                    <a:pt x="25" y="84"/>
                    <a:pt x="25" y="88"/>
                  </a:cubicBezTo>
                  <a:cubicBezTo>
                    <a:pt x="25" y="91"/>
                    <a:pt x="25" y="95"/>
                    <a:pt x="26" y="98"/>
                  </a:cubicBezTo>
                  <a:cubicBezTo>
                    <a:pt x="26" y="102"/>
                    <a:pt x="27" y="105"/>
                    <a:pt x="28" y="108"/>
                  </a:cubicBezTo>
                  <a:cubicBezTo>
                    <a:pt x="30" y="110"/>
                    <a:pt x="32" y="113"/>
                    <a:pt x="34" y="114"/>
                  </a:cubicBezTo>
                  <a:cubicBezTo>
                    <a:pt x="36" y="116"/>
                    <a:pt x="39" y="117"/>
                    <a:pt x="42" y="117"/>
                  </a:cubicBezTo>
                  <a:cubicBezTo>
                    <a:pt x="44" y="117"/>
                    <a:pt x="46" y="116"/>
                    <a:pt x="47" y="116"/>
                  </a:cubicBezTo>
                  <a:cubicBezTo>
                    <a:pt x="49" y="115"/>
                    <a:pt x="50" y="115"/>
                    <a:pt x="52" y="113"/>
                  </a:cubicBezTo>
                  <a:cubicBezTo>
                    <a:pt x="54" y="112"/>
                    <a:pt x="55" y="111"/>
                    <a:pt x="57" y="109"/>
                  </a:cubicBezTo>
                  <a:cubicBezTo>
                    <a:pt x="59" y="107"/>
                    <a:pt x="61" y="105"/>
                    <a:pt x="63" y="103"/>
                  </a:cubicBezTo>
                  <a:lnTo>
                    <a:pt x="63" y="74"/>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8" name="Freeform 9"/>
            <p:cNvSpPr>
              <a:spLocks noEditPoints="1"/>
            </p:cNvSpPr>
            <p:nvPr/>
          </p:nvSpPr>
          <p:spPr bwMode="auto">
            <a:xfrm>
              <a:off x="5916644" y="5919832"/>
              <a:ext cx="88618" cy="97795"/>
            </a:xfrm>
            <a:custGeom>
              <a:avLst/>
              <a:gdLst>
                <a:gd name="T0" fmla="*/ 86 w 86"/>
                <a:gd name="T1" fmla="*/ 47 h 98"/>
                <a:gd name="T2" fmla="*/ 84 w 86"/>
                <a:gd name="T3" fmla="*/ 53 h 98"/>
                <a:gd name="T4" fmla="*/ 78 w 86"/>
                <a:gd name="T5" fmla="*/ 56 h 98"/>
                <a:gd name="T6" fmla="*/ 25 w 86"/>
                <a:gd name="T7" fmla="*/ 56 h 98"/>
                <a:gd name="T8" fmla="*/ 27 w 86"/>
                <a:gd name="T9" fmla="*/ 66 h 98"/>
                <a:gd name="T10" fmla="*/ 31 w 86"/>
                <a:gd name="T11" fmla="*/ 73 h 98"/>
                <a:gd name="T12" fmla="*/ 38 w 86"/>
                <a:gd name="T13" fmla="*/ 78 h 98"/>
                <a:gd name="T14" fmla="*/ 49 w 86"/>
                <a:gd name="T15" fmla="*/ 80 h 98"/>
                <a:gd name="T16" fmla="*/ 61 w 86"/>
                <a:gd name="T17" fmla="*/ 79 h 98"/>
                <a:gd name="T18" fmla="*/ 69 w 86"/>
                <a:gd name="T19" fmla="*/ 77 h 98"/>
                <a:gd name="T20" fmla="*/ 75 w 86"/>
                <a:gd name="T21" fmla="*/ 75 h 98"/>
                <a:gd name="T22" fmla="*/ 79 w 86"/>
                <a:gd name="T23" fmla="*/ 74 h 98"/>
                <a:gd name="T24" fmla="*/ 80 w 86"/>
                <a:gd name="T25" fmla="*/ 74 h 98"/>
                <a:gd name="T26" fmla="*/ 81 w 86"/>
                <a:gd name="T27" fmla="*/ 75 h 98"/>
                <a:gd name="T28" fmla="*/ 82 w 86"/>
                <a:gd name="T29" fmla="*/ 78 h 98"/>
                <a:gd name="T30" fmla="*/ 82 w 86"/>
                <a:gd name="T31" fmla="*/ 82 h 98"/>
                <a:gd name="T32" fmla="*/ 82 w 86"/>
                <a:gd name="T33" fmla="*/ 86 h 98"/>
                <a:gd name="T34" fmla="*/ 81 w 86"/>
                <a:gd name="T35" fmla="*/ 88 h 98"/>
                <a:gd name="T36" fmla="*/ 81 w 86"/>
                <a:gd name="T37" fmla="*/ 90 h 98"/>
                <a:gd name="T38" fmla="*/ 80 w 86"/>
                <a:gd name="T39" fmla="*/ 91 h 98"/>
                <a:gd name="T40" fmla="*/ 76 w 86"/>
                <a:gd name="T41" fmla="*/ 93 h 98"/>
                <a:gd name="T42" fmla="*/ 69 w 86"/>
                <a:gd name="T43" fmla="*/ 96 h 98"/>
                <a:gd name="T44" fmla="*/ 59 w 86"/>
                <a:gd name="T45" fmla="*/ 98 h 98"/>
                <a:gd name="T46" fmla="*/ 47 w 86"/>
                <a:gd name="T47" fmla="*/ 98 h 98"/>
                <a:gd name="T48" fmla="*/ 26 w 86"/>
                <a:gd name="T49" fmla="*/ 95 h 98"/>
                <a:gd name="T50" fmla="*/ 12 w 86"/>
                <a:gd name="T51" fmla="*/ 87 h 98"/>
                <a:gd name="T52" fmla="*/ 3 w 86"/>
                <a:gd name="T53" fmla="*/ 72 h 98"/>
                <a:gd name="T54" fmla="*/ 0 w 86"/>
                <a:gd name="T55" fmla="*/ 50 h 98"/>
                <a:gd name="T56" fmla="*/ 3 w 86"/>
                <a:gd name="T57" fmla="*/ 29 h 98"/>
                <a:gd name="T58" fmla="*/ 12 w 86"/>
                <a:gd name="T59" fmla="*/ 13 h 98"/>
                <a:gd name="T60" fmla="*/ 26 w 86"/>
                <a:gd name="T61" fmla="*/ 4 h 98"/>
                <a:gd name="T62" fmla="*/ 45 w 86"/>
                <a:gd name="T63" fmla="*/ 0 h 98"/>
                <a:gd name="T64" fmla="*/ 63 w 86"/>
                <a:gd name="T65" fmla="*/ 3 h 98"/>
                <a:gd name="T66" fmla="*/ 76 w 86"/>
                <a:gd name="T67" fmla="*/ 12 h 98"/>
                <a:gd name="T68" fmla="*/ 84 w 86"/>
                <a:gd name="T69" fmla="*/ 26 h 98"/>
                <a:gd name="T70" fmla="*/ 86 w 86"/>
                <a:gd name="T71" fmla="*/ 43 h 98"/>
                <a:gd name="T72" fmla="*/ 86 w 86"/>
                <a:gd name="T73" fmla="*/ 47 h 98"/>
                <a:gd name="T74" fmla="*/ 62 w 86"/>
                <a:gd name="T75" fmla="*/ 40 h 98"/>
                <a:gd name="T76" fmla="*/ 58 w 86"/>
                <a:gd name="T77" fmla="*/ 23 h 98"/>
                <a:gd name="T78" fmla="*/ 44 w 86"/>
                <a:gd name="T79" fmla="*/ 18 h 98"/>
                <a:gd name="T80" fmla="*/ 36 w 86"/>
                <a:gd name="T81" fmla="*/ 19 h 98"/>
                <a:gd name="T82" fmla="*/ 30 w 86"/>
                <a:gd name="T83" fmla="*/ 24 h 98"/>
                <a:gd name="T84" fmla="*/ 27 w 86"/>
                <a:gd name="T85" fmla="*/ 31 h 98"/>
                <a:gd name="T86" fmla="*/ 25 w 86"/>
                <a:gd name="T87" fmla="*/ 40 h 98"/>
                <a:gd name="T88" fmla="*/ 62 w 86"/>
                <a:gd name="T89" fmla="*/ 4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6" h="98">
                  <a:moveTo>
                    <a:pt x="86" y="47"/>
                  </a:moveTo>
                  <a:cubicBezTo>
                    <a:pt x="86" y="50"/>
                    <a:pt x="85" y="52"/>
                    <a:pt x="84" y="53"/>
                  </a:cubicBezTo>
                  <a:cubicBezTo>
                    <a:pt x="83" y="55"/>
                    <a:pt x="81" y="56"/>
                    <a:pt x="78" y="56"/>
                  </a:cubicBezTo>
                  <a:cubicBezTo>
                    <a:pt x="25" y="56"/>
                    <a:pt x="25" y="56"/>
                    <a:pt x="25" y="56"/>
                  </a:cubicBezTo>
                  <a:cubicBezTo>
                    <a:pt x="25" y="59"/>
                    <a:pt x="26" y="63"/>
                    <a:pt x="27" y="66"/>
                  </a:cubicBezTo>
                  <a:cubicBezTo>
                    <a:pt x="27" y="69"/>
                    <a:pt x="29" y="71"/>
                    <a:pt x="31" y="73"/>
                  </a:cubicBezTo>
                  <a:cubicBezTo>
                    <a:pt x="33" y="75"/>
                    <a:pt x="35" y="77"/>
                    <a:pt x="38" y="78"/>
                  </a:cubicBezTo>
                  <a:cubicBezTo>
                    <a:pt x="41" y="79"/>
                    <a:pt x="45" y="80"/>
                    <a:pt x="49" y="80"/>
                  </a:cubicBezTo>
                  <a:cubicBezTo>
                    <a:pt x="53" y="80"/>
                    <a:pt x="57" y="80"/>
                    <a:pt x="61" y="79"/>
                  </a:cubicBezTo>
                  <a:cubicBezTo>
                    <a:pt x="64" y="78"/>
                    <a:pt x="67" y="78"/>
                    <a:pt x="69" y="77"/>
                  </a:cubicBezTo>
                  <a:cubicBezTo>
                    <a:pt x="71" y="76"/>
                    <a:pt x="73" y="75"/>
                    <a:pt x="75" y="75"/>
                  </a:cubicBezTo>
                  <a:cubicBezTo>
                    <a:pt x="76" y="74"/>
                    <a:pt x="78" y="74"/>
                    <a:pt x="79" y="74"/>
                  </a:cubicBezTo>
                  <a:cubicBezTo>
                    <a:pt x="79" y="74"/>
                    <a:pt x="80" y="74"/>
                    <a:pt x="80" y="74"/>
                  </a:cubicBezTo>
                  <a:cubicBezTo>
                    <a:pt x="81" y="74"/>
                    <a:pt x="81" y="75"/>
                    <a:pt x="81" y="75"/>
                  </a:cubicBezTo>
                  <a:cubicBezTo>
                    <a:pt x="81" y="76"/>
                    <a:pt x="82" y="77"/>
                    <a:pt x="82" y="78"/>
                  </a:cubicBezTo>
                  <a:cubicBezTo>
                    <a:pt x="82" y="79"/>
                    <a:pt x="82" y="80"/>
                    <a:pt x="82" y="82"/>
                  </a:cubicBezTo>
                  <a:cubicBezTo>
                    <a:pt x="82" y="83"/>
                    <a:pt x="82" y="85"/>
                    <a:pt x="82" y="86"/>
                  </a:cubicBezTo>
                  <a:cubicBezTo>
                    <a:pt x="82" y="87"/>
                    <a:pt x="82" y="88"/>
                    <a:pt x="81" y="88"/>
                  </a:cubicBezTo>
                  <a:cubicBezTo>
                    <a:pt x="81" y="89"/>
                    <a:pt x="81" y="90"/>
                    <a:pt x="81" y="90"/>
                  </a:cubicBezTo>
                  <a:cubicBezTo>
                    <a:pt x="81" y="91"/>
                    <a:pt x="80" y="91"/>
                    <a:pt x="80" y="91"/>
                  </a:cubicBezTo>
                  <a:cubicBezTo>
                    <a:pt x="79" y="92"/>
                    <a:pt x="78" y="93"/>
                    <a:pt x="76" y="93"/>
                  </a:cubicBezTo>
                  <a:cubicBezTo>
                    <a:pt x="74" y="94"/>
                    <a:pt x="72" y="95"/>
                    <a:pt x="69" y="96"/>
                  </a:cubicBezTo>
                  <a:cubicBezTo>
                    <a:pt x="66" y="96"/>
                    <a:pt x="63" y="97"/>
                    <a:pt x="59" y="98"/>
                  </a:cubicBezTo>
                  <a:cubicBezTo>
                    <a:pt x="55" y="98"/>
                    <a:pt x="51" y="98"/>
                    <a:pt x="47" y="98"/>
                  </a:cubicBezTo>
                  <a:cubicBezTo>
                    <a:pt x="39" y="98"/>
                    <a:pt x="32" y="97"/>
                    <a:pt x="26" y="95"/>
                  </a:cubicBezTo>
                  <a:cubicBezTo>
                    <a:pt x="21" y="94"/>
                    <a:pt x="16" y="91"/>
                    <a:pt x="12" y="87"/>
                  </a:cubicBezTo>
                  <a:cubicBezTo>
                    <a:pt x="8" y="83"/>
                    <a:pt x="5" y="78"/>
                    <a:pt x="3" y="72"/>
                  </a:cubicBezTo>
                  <a:cubicBezTo>
                    <a:pt x="1" y="65"/>
                    <a:pt x="0" y="58"/>
                    <a:pt x="0" y="50"/>
                  </a:cubicBezTo>
                  <a:cubicBezTo>
                    <a:pt x="0" y="43"/>
                    <a:pt x="1" y="36"/>
                    <a:pt x="3" y="29"/>
                  </a:cubicBezTo>
                  <a:cubicBezTo>
                    <a:pt x="5" y="23"/>
                    <a:pt x="8" y="18"/>
                    <a:pt x="12" y="13"/>
                  </a:cubicBezTo>
                  <a:cubicBezTo>
                    <a:pt x="16" y="9"/>
                    <a:pt x="21" y="6"/>
                    <a:pt x="26" y="4"/>
                  </a:cubicBezTo>
                  <a:cubicBezTo>
                    <a:pt x="32" y="1"/>
                    <a:pt x="38" y="0"/>
                    <a:pt x="45" y="0"/>
                  </a:cubicBezTo>
                  <a:cubicBezTo>
                    <a:pt x="52" y="0"/>
                    <a:pt x="58" y="1"/>
                    <a:pt x="63" y="3"/>
                  </a:cubicBezTo>
                  <a:cubicBezTo>
                    <a:pt x="69" y="6"/>
                    <a:pt x="73" y="9"/>
                    <a:pt x="76" y="12"/>
                  </a:cubicBezTo>
                  <a:cubicBezTo>
                    <a:pt x="80" y="16"/>
                    <a:pt x="82" y="21"/>
                    <a:pt x="84" y="26"/>
                  </a:cubicBezTo>
                  <a:cubicBezTo>
                    <a:pt x="85" y="31"/>
                    <a:pt x="86" y="37"/>
                    <a:pt x="86" y="43"/>
                  </a:cubicBezTo>
                  <a:lnTo>
                    <a:pt x="86" y="47"/>
                  </a:lnTo>
                  <a:close/>
                  <a:moveTo>
                    <a:pt x="62" y="40"/>
                  </a:moveTo>
                  <a:cubicBezTo>
                    <a:pt x="62" y="33"/>
                    <a:pt x="61" y="27"/>
                    <a:pt x="58" y="23"/>
                  </a:cubicBezTo>
                  <a:cubicBezTo>
                    <a:pt x="55" y="20"/>
                    <a:pt x="50" y="18"/>
                    <a:pt x="44" y="18"/>
                  </a:cubicBezTo>
                  <a:cubicBezTo>
                    <a:pt x="41" y="18"/>
                    <a:pt x="38" y="18"/>
                    <a:pt x="36" y="19"/>
                  </a:cubicBezTo>
                  <a:cubicBezTo>
                    <a:pt x="34" y="20"/>
                    <a:pt x="32" y="22"/>
                    <a:pt x="30" y="24"/>
                  </a:cubicBezTo>
                  <a:cubicBezTo>
                    <a:pt x="29" y="26"/>
                    <a:pt x="27" y="28"/>
                    <a:pt x="27" y="31"/>
                  </a:cubicBezTo>
                  <a:cubicBezTo>
                    <a:pt x="26" y="34"/>
                    <a:pt x="25" y="37"/>
                    <a:pt x="25" y="40"/>
                  </a:cubicBezTo>
                  <a:lnTo>
                    <a:pt x="62"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19" name="Freeform 10"/>
            <p:cNvSpPr>
              <a:spLocks/>
            </p:cNvSpPr>
            <p:nvPr/>
          </p:nvSpPr>
          <p:spPr bwMode="auto">
            <a:xfrm>
              <a:off x="6063814" y="5888786"/>
              <a:ext cx="134510" cy="128841"/>
            </a:xfrm>
            <a:custGeom>
              <a:avLst/>
              <a:gdLst>
                <a:gd name="T0" fmla="*/ 132 w 132"/>
                <a:gd name="T1" fmla="*/ 124 h 127"/>
                <a:gd name="T2" fmla="*/ 132 w 132"/>
                <a:gd name="T3" fmla="*/ 125 h 127"/>
                <a:gd name="T4" fmla="*/ 131 w 132"/>
                <a:gd name="T5" fmla="*/ 126 h 127"/>
                <a:gd name="T6" fmla="*/ 129 w 132"/>
                <a:gd name="T7" fmla="*/ 127 h 127"/>
                <a:gd name="T8" fmla="*/ 126 w 132"/>
                <a:gd name="T9" fmla="*/ 127 h 127"/>
                <a:gd name="T10" fmla="*/ 123 w 132"/>
                <a:gd name="T11" fmla="*/ 127 h 127"/>
                <a:gd name="T12" fmla="*/ 121 w 132"/>
                <a:gd name="T13" fmla="*/ 126 h 127"/>
                <a:gd name="T14" fmla="*/ 120 w 132"/>
                <a:gd name="T15" fmla="*/ 125 h 127"/>
                <a:gd name="T16" fmla="*/ 120 w 132"/>
                <a:gd name="T17" fmla="*/ 124 h 127"/>
                <a:gd name="T18" fmla="*/ 120 w 132"/>
                <a:gd name="T19" fmla="*/ 10 h 127"/>
                <a:gd name="T20" fmla="*/ 120 w 132"/>
                <a:gd name="T21" fmla="*/ 10 h 127"/>
                <a:gd name="T22" fmla="*/ 70 w 132"/>
                <a:gd name="T23" fmla="*/ 125 h 127"/>
                <a:gd name="T24" fmla="*/ 70 w 132"/>
                <a:gd name="T25" fmla="*/ 126 h 127"/>
                <a:gd name="T26" fmla="*/ 68 w 132"/>
                <a:gd name="T27" fmla="*/ 126 h 127"/>
                <a:gd name="T28" fmla="*/ 67 w 132"/>
                <a:gd name="T29" fmla="*/ 127 h 127"/>
                <a:gd name="T30" fmla="*/ 65 w 132"/>
                <a:gd name="T31" fmla="*/ 127 h 127"/>
                <a:gd name="T32" fmla="*/ 62 w 132"/>
                <a:gd name="T33" fmla="*/ 127 h 127"/>
                <a:gd name="T34" fmla="*/ 61 w 132"/>
                <a:gd name="T35" fmla="*/ 126 h 127"/>
                <a:gd name="T36" fmla="*/ 60 w 132"/>
                <a:gd name="T37" fmla="*/ 126 h 127"/>
                <a:gd name="T38" fmla="*/ 59 w 132"/>
                <a:gd name="T39" fmla="*/ 125 h 127"/>
                <a:gd name="T40" fmla="*/ 12 w 132"/>
                <a:gd name="T41" fmla="*/ 10 h 127"/>
                <a:gd name="T42" fmla="*/ 12 w 132"/>
                <a:gd name="T43" fmla="*/ 10 h 127"/>
                <a:gd name="T44" fmla="*/ 12 w 132"/>
                <a:gd name="T45" fmla="*/ 124 h 127"/>
                <a:gd name="T46" fmla="*/ 11 w 132"/>
                <a:gd name="T47" fmla="*/ 125 h 127"/>
                <a:gd name="T48" fmla="*/ 10 w 132"/>
                <a:gd name="T49" fmla="*/ 126 h 127"/>
                <a:gd name="T50" fmla="*/ 8 w 132"/>
                <a:gd name="T51" fmla="*/ 127 h 127"/>
                <a:gd name="T52" fmla="*/ 5 w 132"/>
                <a:gd name="T53" fmla="*/ 127 h 127"/>
                <a:gd name="T54" fmla="*/ 3 w 132"/>
                <a:gd name="T55" fmla="*/ 127 h 127"/>
                <a:gd name="T56" fmla="*/ 1 w 132"/>
                <a:gd name="T57" fmla="*/ 126 h 127"/>
                <a:gd name="T58" fmla="*/ 0 w 132"/>
                <a:gd name="T59" fmla="*/ 125 h 127"/>
                <a:gd name="T60" fmla="*/ 0 w 132"/>
                <a:gd name="T61" fmla="*/ 124 h 127"/>
                <a:gd name="T62" fmla="*/ 0 w 132"/>
                <a:gd name="T63" fmla="*/ 6 h 127"/>
                <a:gd name="T64" fmla="*/ 2 w 132"/>
                <a:gd name="T65" fmla="*/ 1 h 127"/>
                <a:gd name="T66" fmla="*/ 5 w 132"/>
                <a:gd name="T67" fmla="*/ 0 h 127"/>
                <a:gd name="T68" fmla="*/ 12 w 132"/>
                <a:gd name="T69" fmla="*/ 0 h 127"/>
                <a:gd name="T70" fmla="*/ 16 w 132"/>
                <a:gd name="T71" fmla="*/ 0 h 127"/>
                <a:gd name="T72" fmla="*/ 19 w 132"/>
                <a:gd name="T73" fmla="*/ 2 h 127"/>
                <a:gd name="T74" fmla="*/ 22 w 132"/>
                <a:gd name="T75" fmla="*/ 4 h 127"/>
                <a:gd name="T76" fmla="*/ 23 w 132"/>
                <a:gd name="T77" fmla="*/ 8 h 127"/>
                <a:gd name="T78" fmla="*/ 65 w 132"/>
                <a:gd name="T79" fmla="*/ 108 h 127"/>
                <a:gd name="T80" fmla="*/ 66 w 132"/>
                <a:gd name="T81" fmla="*/ 108 h 127"/>
                <a:gd name="T82" fmla="*/ 109 w 132"/>
                <a:gd name="T83" fmla="*/ 8 h 127"/>
                <a:gd name="T84" fmla="*/ 111 w 132"/>
                <a:gd name="T85" fmla="*/ 4 h 127"/>
                <a:gd name="T86" fmla="*/ 114 w 132"/>
                <a:gd name="T87" fmla="*/ 2 h 127"/>
                <a:gd name="T88" fmla="*/ 116 w 132"/>
                <a:gd name="T89" fmla="*/ 0 h 127"/>
                <a:gd name="T90" fmla="*/ 120 w 132"/>
                <a:gd name="T91" fmla="*/ 0 h 127"/>
                <a:gd name="T92" fmla="*/ 127 w 132"/>
                <a:gd name="T93" fmla="*/ 0 h 127"/>
                <a:gd name="T94" fmla="*/ 129 w 132"/>
                <a:gd name="T95" fmla="*/ 0 h 127"/>
                <a:gd name="T96" fmla="*/ 130 w 132"/>
                <a:gd name="T97" fmla="*/ 1 h 127"/>
                <a:gd name="T98" fmla="*/ 132 w 132"/>
                <a:gd name="T99" fmla="*/ 3 h 127"/>
                <a:gd name="T100" fmla="*/ 132 w 132"/>
                <a:gd name="T101" fmla="*/ 6 h 127"/>
                <a:gd name="T102" fmla="*/ 132 w 132"/>
                <a:gd name="T103" fmla="*/ 124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2" h="127">
                  <a:moveTo>
                    <a:pt x="132" y="124"/>
                  </a:moveTo>
                  <a:cubicBezTo>
                    <a:pt x="132" y="125"/>
                    <a:pt x="132" y="125"/>
                    <a:pt x="132" y="125"/>
                  </a:cubicBezTo>
                  <a:cubicBezTo>
                    <a:pt x="132" y="126"/>
                    <a:pt x="131" y="126"/>
                    <a:pt x="131" y="126"/>
                  </a:cubicBezTo>
                  <a:cubicBezTo>
                    <a:pt x="130" y="126"/>
                    <a:pt x="130" y="126"/>
                    <a:pt x="129" y="127"/>
                  </a:cubicBezTo>
                  <a:cubicBezTo>
                    <a:pt x="128" y="127"/>
                    <a:pt x="127" y="127"/>
                    <a:pt x="126" y="127"/>
                  </a:cubicBezTo>
                  <a:cubicBezTo>
                    <a:pt x="125" y="127"/>
                    <a:pt x="124" y="127"/>
                    <a:pt x="123" y="127"/>
                  </a:cubicBezTo>
                  <a:cubicBezTo>
                    <a:pt x="123" y="126"/>
                    <a:pt x="122" y="126"/>
                    <a:pt x="121" y="126"/>
                  </a:cubicBezTo>
                  <a:cubicBezTo>
                    <a:pt x="121" y="126"/>
                    <a:pt x="121" y="126"/>
                    <a:pt x="120" y="125"/>
                  </a:cubicBezTo>
                  <a:cubicBezTo>
                    <a:pt x="120" y="125"/>
                    <a:pt x="120" y="125"/>
                    <a:pt x="120" y="124"/>
                  </a:cubicBezTo>
                  <a:cubicBezTo>
                    <a:pt x="120" y="10"/>
                    <a:pt x="120" y="10"/>
                    <a:pt x="120" y="10"/>
                  </a:cubicBezTo>
                  <a:cubicBezTo>
                    <a:pt x="120" y="10"/>
                    <a:pt x="120" y="10"/>
                    <a:pt x="120" y="10"/>
                  </a:cubicBezTo>
                  <a:cubicBezTo>
                    <a:pt x="70" y="125"/>
                    <a:pt x="70" y="125"/>
                    <a:pt x="70" y="125"/>
                  </a:cubicBezTo>
                  <a:cubicBezTo>
                    <a:pt x="70" y="125"/>
                    <a:pt x="70" y="125"/>
                    <a:pt x="70" y="126"/>
                  </a:cubicBezTo>
                  <a:cubicBezTo>
                    <a:pt x="69" y="126"/>
                    <a:pt x="69" y="126"/>
                    <a:pt x="68" y="126"/>
                  </a:cubicBezTo>
                  <a:cubicBezTo>
                    <a:pt x="68" y="126"/>
                    <a:pt x="67" y="127"/>
                    <a:pt x="67" y="127"/>
                  </a:cubicBezTo>
                  <a:cubicBezTo>
                    <a:pt x="66" y="127"/>
                    <a:pt x="66" y="127"/>
                    <a:pt x="65" y="127"/>
                  </a:cubicBezTo>
                  <a:cubicBezTo>
                    <a:pt x="64" y="127"/>
                    <a:pt x="63" y="127"/>
                    <a:pt x="62" y="127"/>
                  </a:cubicBezTo>
                  <a:cubicBezTo>
                    <a:pt x="62" y="127"/>
                    <a:pt x="61" y="126"/>
                    <a:pt x="61" y="126"/>
                  </a:cubicBezTo>
                  <a:cubicBezTo>
                    <a:pt x="60" y="126"/>
                    <a:pt x="60" y="126"/>
                    <a:pt x="60" y="126"/>
                  </a:cubicBezTo>
                  <a:cubicBezTo>
                    <a:pt x="59" y="125"/>
                    <a:pt x="59" y="125"/>
                    <a:pt x="59" y="125"/>
                  </a:cubicBezTo>
                  <a:cubicBezTo>
                    <a:pt x="12" y="10"/>
                    <a:pt x="12" y="10"/>
                    <a:pt x="12" y="10"/>
                  </a:cubicBezTo>
                  <a:cubicBezTo>
                    <a:pt x="12" y="10"/>
                    <a:pt x="12" y="10"/>
                    <a:pt x="12" y="10"/>
                  </a:cubicBezTo>
                  <a:cubicBezTo>
                    <a:pt x="12" y="124"/>
                    <a:pt x="12" y="124"/>
                    <a:pt x="12" y="124"/>
                  </a:cubicBezTo>
                  <a:cubicBezTo>
                    <a:pt x="12" y="125"/>
                    <a:pt x="12" y="125"/>
                    <a:pt x="11" y="125"/>
                  </a:cubicBezTo>
                  <a:cubicBezTo>
                    <a:pt x="11" y="126"/>
                    <a:pt x="11" y="126"/>
                    <a:pt x="10" y="126"/>
                  </a:cubicBezTo>
                  <a:cubicBezTo>
                    <a:pt x="10" y="126"/>
                    <a:pt x="9" y="126"/>
                    <a:pt x="8" y="127"/>
                  </a:cubicBezTo>
                  <a:cubicBezTo>
                    <a:pt x="8" y="127"/>
                    <a:pt x="7" y="127"/>
                    <a:pt x="5" y="127"/>
                  </a:cubicBezTo>
                  <a:cubicBezTo>
                    <a:pt x="4" y="127"/>
                    <a:pt x="3" y="127"/>
                    <a:pt x="3" y="127"/>
                  </a:cubicBezTo>
                  <a:cubicBezTo>
                    <a:pt x="2" y="126"/>
                    <a:pt x="1" y="126"/>
                    <a:pt x="1" y="126"/>
                  </a:cubicBezTo>
                  <a:cubicBezTo>
                    <a:pt x="0" y="126"/>
                    <a:pt x="0" y="126"/>
                    <a:pt x="0" y="125"/>
                  </a:cubicBezTo>
                  <a:cubicBezTo>
                    <a:pt x="0" y="125"/>
                    <a:pt x="0" y="125"/>
                    <a:pt x="0" y="124"/>
                  </a:cubicBezTo>
                  <a:cubicBezTo>
                    <a:pt x="0" y="6"/>
                    <a:pt x="0" y="6"/>
                    <a:pt x="0" y="6"/>
                  </a:cubicBezTo>
                  <a:cubicBezTo>
                    <a:pt x="0" y="4"/>
                    <a:pt x="0" y="2"/>
                    <a:pt x="2" y="1"/>
                  </a:cubicBezTo>
                  <a:cubicBezTo>
                    <a:pt x="3" y="0"/>
                    <a:pt x="4" y="0"/>
                    <a:pt x="5" y="0"/>
                  </a:cubicBezTo>
                  <a:cubicBezTo>
                    <a:pt x="12" y="0"/>
                    <a:pt x="12" y="0"/>
                    <a:pt x="12" y="0"/>
                  </a:cubicBezTo>
                  <a:cubicBezTo>
                    <a:pt x="13" y="0"/>
                    <a:pt x="15" y="0"/>
                    <a:pt x="16" y="0"/>
                  </a:cubicBezTo>
                  <a:cubicBezTo>
                    <a:pt x="17" y="1"/>
                    <a:pt x="18" y="1"/>
                    <a:pt x="19" y="2"/>
                  </a:cubicBezTo>
                  <a:cubicBezTo>
                    <a:pt x="20" y="3"/>
                    <a:pt x="21" y="3"/>
                    <a:pt x="22" y="4"/>
                  </a:cubicBezTo>
                  <a:cubicBezTo>
                    <a:pt x="22" y="5"/>
                    <a:pt x="23" y="6"/>
                    <a:pt x="23" y="8"/>
                  </a:cubicBezTo>
                  <a:cubicBezTo>
                    <a:pt x="65" y="108"/>
                    <a:pt x="65" y="108"/>
                    <a:pt x="65" y="108"/>
                  </a:cubicBezTo>
                  <a:cubicBezTo>
                    <a:pt x="66" y="108"/>
                    <a:pt x="66" y="108"/>
                    <a:pt x="66" y="108"/>
                  </a:cubicBezTo>
                  <a:cubicBezTo>
                    <a:pt x="109" y="8"/>
                    <a:pt x="109" y="8"/>
                    <a:pt x="109" y="8"/>
                  </a:cubicBezTo>
                  <a:cubicBezTo>
                    <a:pt x="110" y="7"/>
                    <a:pt x="111" y="5"/>
                    <a:pt x="111" y="4"/>
                  </a:cubicBezTo>
                  <a:cubicBezTo>
                    <a:pt x="112" y="3"/>
                    <a:pt x="113" y="2"/>
                    <a:pt x="114" y="2"/>
                  </a:cubicBezTo>
                  <a:cubicBezTo>
                    <a:pt x="115" y="1"/>
                    <a:pt x="115" y="0"/>
                    <a:pt x="116" y="0"/>
                  </a:cubicBezTo>
                  <a:cubicBezTo>
                    <a:pt x="117" y="0"/>
                    <a:pt x="118" y="0"/>
                    <a:pt x="120" y="0"/>
                  </a:cubicBezTo>
                  <a:cubicBezTo>
                    <a:pt x="127" y="0"/>
                    <a:pt x="127" y="0"/>
                    <a:pt x="127" y="0"/>
                  </a:cubicBezTo>
                  <a:cubicBezTo>
                    <a:pt x="127" y="0"/>
                    <a:pt x="128" y="0"/>
                    <a:pt x="129" y="0"/>
                  </a:cubicBezTo>
                  <a:cubicBezTo>
                    <a:pt x="129" y="0"/>
                    <a:pt x="130" y="1"/>
                    <a:pt x="130" y="1"/>
                  </a:cubicBezTo>
                  <a:cubicBezTo>
                    <a:pt x="131" y="2"/>
                    <a:pt x="131" y="2"/>
                    <a:pt x="132" y="3"/>
                  </a:cubicBezTo>
                  <a:cubicBezTo>
                    <a:pt x="132" y="4"/>
                    <a:pt x="132" y="5"/>
                    <a:pt x="132" y="6"/>
                  </a:cubicBezTo>
                  <a:lnTo>
                    <a:pt x="132" y="124"/>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0" name="Freeform 11"/>
            <p:cNvSpPr>
              <a:spLocks noEditPoints="1"/>
            </p:cNvSpPr>
            <p:nvPr/>
          </p:nvSpPr>
          <p:spPr bwMode="auto">
            <a:xfrm>
              <a:off x="6217312" y="5921385"/>
              <a:ext cx="79123"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4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8" y="81"/>
                    <a:pt x="69" y="80"/>
                  </a:cubicBezTo>
                  <a:cubicBezTo>
                    <a:pt x="71" y="79"/>
                    <a:pt x="72" y="79"/>
                    <a:pt x="72" y="79"/>
                  </a:cubicBezTo>
                  <a:cubicBezTo>
                    <a:pt x="73" y="79"/>
                    <a:pt x="73" y="79"/>
                    <a:pt x="73" y="79"/>
                  </a:cubicBezTo>
                  <a:cubicBezTo>
                    <a:pt x="74" y="79"/>
                    <a:pt x="74" y="80"/>
                    <a:pt x="74" y="80"/>
                  </a:cubicBezTo>
                  <a:cubicBezTo>
                    <a:pt x="74" y="80"/>
                    <a:pt x="75" y="81"/>
                    <a:pt x="75" y="82"/>
                  </a:cubicBezTo>
                  <a:cubicBezTo>
                    <a:pt x="75" y="82"/>
                    <a:pt x="75" y="83"/>
                    <a:pt x="75" y="84"/>
                  </a:cubicBezTo>
                  <a:cubicBezTo>
                    <a:pt x="75" y="84"/>
                    <a:pt x="75" y="85"/>
                    <a:pt x="75" y="85"/>
                  </a:cubicBezTo>
                  <a:cubicBezTo>
                    <a:pt x="75" y="86"/>
                    <a:pt x="75" y="86"/>
                    <a:pt x="74" y="86"/>
                  </a:cubicBezTo>
                  <a:cubicBezTo>
                    <a:pt x="74" y="87"/>
                    <a:pt x="74" y="87"/>
                    <a:pt x="74" y="88"/>
                  </a:cubicBezTo>
                  <a:cubicBezTo>
                    <a:pt x="74" y="88"/>
                    <a:pt x="74" y="88"/>
                    <a:pt x="73" y="88"/>
                  </a:cubicBezTo>
                  <a:cubicBezTo>
                    <a:pt x="73" y="89"/>
                    <a:pt x="72" y="89"/>
                    <a:pt x="70" y="90"/>
                  </a:cubicBezTo>
                  <a:cubicBezTo>
                    <a:pt x="69" y="91"/>
                    <a:pt x="66" y="92"/>
                    <a:pt x="64"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5" y="9"/>
                    <a:pt x="19" y="6"/>
                    <a:pt x="24" y="3"/>
                  </a:cubicBezTo>
                  <a:cubicBezTo>
                    <a:pt x="29" y="1"/>
                    <a:pt x="35" y="0"/>
                    <a:pt x="41" y="0"/>
                  </a:cubicBezTo>
                  <a:cubicBezTo>
                    <a:pt x="48" y="0"/>
                    <a:pt x="53" y="1"/>
                    <a:pt x="58" y="4"/>
                  </a:cubicBezTo>
                  <a:cubicBezTo>
                    <a:pt x="63" y="6"/>
                    <a:pt x="66" y="9"/>
                    <a:pt x="69" y="12"/>
                  </a:cubicBezTo>
                  <a:cubicBezTo>
                    <a:pt x="73" y="16"/>
                    <a:pt x="75" y="21"/>
                    <a:pt x="76" y="26"/>
                  </a:cubicBezTo>
                  <a:cubicBezTo>
                    <a:pt x="78"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8" y="22"/>
                    <a:pt x="16" y="25"/>
                    <a:pt x="14" y="29"/>
                  </a:cubicBezTo>
                  <a:cubicBezTo>
                    <a:pt x="13" y="32"/>
                    <a:pt x="13" y="36"/>
                    <a:pt x="12" y="40"/>
                  </a:cubicBezTo>
                  <a:lnTo>
                    <a:pt x="66"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1" name="Freeform 12"/>
            <p:cNvSpPr>
              <a:spLocks/>
            </p:cNvSpPr>
            <p:nvPr/>
          </p:nvSpPr>
          <p:spPr bwMode="auto">
            <a:xfrm>
              <a:off x="6313843" y="5921385"/>
              <a:ext cx="129762" cy="96242"/>
            </a:xfrm>
            <a:custGeom>
              <a:avLst/>
              <a:gdLst>
                <a:gd name="T0" fmla="*/ 126 w 126"/>
                <a:gd name="T1" fmla="*/ 93 h 95"/>
                <a:gd name="T2" fmla="*/ 123 w 126"/>
                <a:gd name="T3" fmla="*/ 95 h 95"/>
                <a:gd name="T4" fmla="*/ 118 w 126"/>
                <a:gd name="T5" fmla="*/ 95 h 95"/>
                <a:gd name="T6" fmla="*/ 115 w 126"/>
                <a:gd name="T7" fmla="*/ 93 h 95"/>
                <a:gd name="T8" fmla="*/ 115 w 126"/>
                <a:gd name="T9" fmla="*/ 38 h 95"/>
                <a:gd name="T10" fmla="*/ 110 w 126"/>
                <a:gd name="T11" fmla="*/ 18 h 95"/>
                <a:gd name="T12" fmla="*/ 95 w 126"/>
                <a:gd name="T13" fmla="*/ 10 h 95"/>
                <a:gd name="T14" fmla="*/ 69 w 126"/>
                <a:gd name="T15" fmla="*/ 29 h 95"/>
                <a:gd name="T16" fmla="*/ 69 w 126"/>
                <a:gd name="T17" fmla="*/ 93 h 95"/>
                <a:gd name="T18" fmla="*/ 66 w 126"/>
                <a:gd name="T19" fmla="*/ 95 h 95"/>
                <a:gd name="T20" fmla="*/ 60 w 126"/>
                <a:gd name="T21" fmla="*/ 95 h 95"/>
                <a:gd name="T22" fmla="*/ 58 w 126"/>
                <a:gd name="T23" fmla="*/ 93 h 95"/>
                <a:gd name="T24" fmla="*/ 57 w 126"/>
                <a:gd name="T25" fmla="*/ 38 h 95"/>
                <a:gd name="T26" fmla="*/ 53 w 126"/>
                <a:gd name="T27" fmla="*/ 18 h 95"/>
                <a:gd name="T28" fmla="*/ 38 w 126"/>
                <a:gd name="T29" fmla="*/ 10 h 95"/>
                <a:gd name="T30" fmla="*/ 12 w 126"/>
                <a:gd name="T31" fmla="*/ 29 h 95"/>
                <a:gd name="T32" fmla="*/ 11 w 126"/>
                <a:gd name="T33" fmla="*/ 93 h 95"/>
                <a:gd name="T34" fmla="*/ 9 w 126"/>
                <a:gd name="T35" fmla="*/ 95 h 95"/>
                <a:gd name="T36" fmla="*/ 3 w 126"/>
                <a:gd name="T37" fmla="*/ 95 h 95"/>
                <a:gd name="T38" fmla="*/ 0 w 126"/>
                <a:gd name="T39" fmla="*/ 93 h 95"/>
                <a:gd name="T40" fmla="*/ 0 w 126"/>
                <a:gd name="T41" fmla="*/ 4 h 95"/>
                <a:gd name="T42" fmla="*/ 1 w 126"/>
                <a:gd name="T43" fmla="*/ 2 h 95"/>
                <a:gd name="T44" fmla="*/ 6 w 126"/>
                <a:gd name="T45" fmla="*/ 1 h 95"/>
                <a:gd name="T46" fmla="*/ 10 w 126"/>
                <a:gd name="T47" fmla="*/ 2 h 95"/>
                <a:gd name="T48" fmla="*/ 11 w 126"/>
                <a:gd name="T49" fmla="*/ 4 h 95"/>
                <a:gd name="T50" fmla="*/ 26 w 126"/>
                <a:gd name="T51" fmla="*/ 4 h 95"/>
                <a:gd name="T52" fmla="*/ 49 w 126"/>
                <a:gd name="T53" fmla="*/ 2 h 95"/>
                <a:gd name="T54" fmla="*/ 63 w 126"/>
                <a:gd name="T55" fmla="*/ 11 h 95"/>
                <a:gd name="T56" fmla="*/ 75 w 126"/>
                <a:gd name="T57" fmla="*/ 10 h 95"/>
                <a:gd name="T58" fmla="*/ 90 w 126"/>
                <a:gd name="T59" fmla="*/ 1 h 95"/>
                <a:gd name="T60" fmla="*/ 111 w 126"/>
                <a:gd name="T61" fmla="*/ 3 h 95"/>
                <a:gd name="T62" fmla="*/ 125 w 126"/>
                <a:gd name="T63" fmla="*/ 23 h 95"/>
                <a:gd name="T64" fmla="*/ 126 w 126"/>
                <a:gd name="T65" fmla="*/ 9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6" h="95">
                  <a:moveTo>
                    <a:pt x="126" y="92"/>
                  </a:moveTo>
                  <a:cubicBezTo>
                    <a:pt x="126" y="93"/>
                    <a:pt x="126" y="93"/>
                    <a:pt x="126" y="93"/>
                  </a:cubicBezTo>
                  <a:cubicBezTo>
                    <a:pt x="126" y="94"/>
                    <a:pt x="126" y="94"/>
                    <a:pt x="125" y="94"/>
                  </a:cubicBezTo>
                  <a:cubicBezTo>
                    <a:pt x="125" y="94"/>
                    <a:pt x="124" y="94"/>
                    <a:pt x="123" y="95"/>
                  </a:cubicBezTo>
                  <a:cubicBezTo>
                    <a:pt x="123" y="95"/>
                    <a:pt x="122" y="95"/>
                    <a:pt x="121" y="95"/>
                  </a:cubicBezTo>
                  <a:cubicBezTo>
                    <a:pt x="119" y="95"/>
                    <a:pt x="118" y="95"/>
                    <a:pt x="118" y="95"/>
                  </a:cubicBezTo>
                  <a:cubicBezTo>
                    <a:pt x="117" y="94"/>
                    <a:pt x="116" y="94"/>
                    <a:pt x="116" y="94"/>
                  </a:cubicBezTo>
                  <a:cubicBezTo>
                    <a:pt x="115" y="94"/>
                    <a:pt x="115" y="94"/>
                    <a:pt x="115" y="93"/>
                  </a:cubicBezTo>
                  <a:cubicBezTo>
                    <a:pt x="115" y="93"/>
                    <a:pt x="115" y="93"/>
                    <a:pt x="115" y="92"/>
                  </a:cubicBezTo>
                  <a:cubicBezTo>
                    <a:pt x="115" y="38"/>
                    <a:pt x="115" y="38"/>
                    <a:pt x="115" y="38"/>
                  </a:cubicBezTo>
                  <a:cubicBezTo>
                    <a:pt x="115" y="34"/>
                    <a:pt x="114" y="30"/>
                    <a:pt x="114" y="26"/>
                  </a:cubicBezTo>
                  <a:cubicBezTo>
                    <a:pt x="113" y="23"/>
                    <a:pt x="112" y="20"/>
                    <a:pt x="110" y="18"/>
                  </a:cubicBezTo>
                  <a:cubicBezTo>
                    <a:pt x="109" y="15"/>
                    <a:pt x="106" y="13"/>
                    <a:pt x="104" y="12"/>
                  </a:cubicBezTo>
                  <a:cubicBezTo>
                    <a:pt x="102" y="11"/>
                    <a:pt x="99" y="10"/>
                    <a:pt x="95" y="10"/>
                  </a:cubicBezTo>
                  <a:cubicBezTo>
                    <a:pt x="91" y="10"/>
                    <a:pt x="87" y="12"/>
                    <a:pt x="83" y="15"/>
                  </a:cubicBezTo>
                  <a:cubicBezTo>
                    <a:pt x="79" y="18"/>
                    <a:pt x="74" y="23"/>
                    <a:pt x="69" y="29"/>
                  </a:cubicBezTo>
                  <a:cubicBezTo>
                    <a:pt x="69" y="92"/>
                    <a:pt x="69" y="92"/>
                    <a:pt x="69" y="92"/>
                  </a:cubicBezTo>
                  <a:cubicBezTo>
                    <a:pt x="69" y="93"/>
                    <a:pt x="69" y="93"/>
                    <a:pt x="69" y="93"/>
                  </a:cubicBezTo>
                  <a:cubicBezTo>
                    <a:pt x="69" y="94"/>
                    <a:pt x="68" y="94"/>
                    <a:pt x="68" y="94"/>
                  </a:cubicBezTo>
                  <a:cubicBezTo>
                    <a:pt x="67" y="94"/>
                    <a:pt x="67" y="94"/>
                    <a:pt x="66" y="95"/>
                  </a:cubicBezTo>
                  <a:cubicBezTo>
                    <a:pt x="65" y="95"/>
                    <a:pt x="64" y="95"/>
                    <a:pt x="63" y="95"/>
                  </a:cubicBezTo>
                  <a:cubicBezTo>
                    <a:pt x="62" y="95"/>
                    <a:pt x="61" y="95"/>
                    <a:pt x="60" y="95"/>
                  </a:cubicBezTo>
                  <a:cubicBezTo>
                    <a:pt x="60" y="94"/>
                    <a:pt x="59" y="94"/>
                    <a:pt x="59" y="94"/>
                  </a:cubicBezTo>
                  <a:cubicBezTo>
                    <a:pt x="58" y="94"/>
                    <a:pt x="58" y="94"/>
                    <a:pt x="58" y="93"/>
                  </a:cubicBezTo>
                  <a:cubicBezTo>
                    <a:pt x="58" y="93"/>
                    <a:pt x="57" y="93"/>
                    <a:pt x="57" y="92"/>
                  </a:cubicBezTo>
                  <a:cubicBezTo>
                    <a:pt x="57" y="38"/>
                    <a:pt x="57" y="38"/>
                    <a:pt x="57" y="38"/>
                  </a:cubicBezTo>
                  <a:cubicBezTo>
                    <a:pt x="57" y="34"/>
                    <a:pt x="57" y="30"/>
                    <a:pt x="56" y="26"/>
                  </a:cubicBezTo>
                  <a:cubicBezTo>
                    <a:pt x="56" y="23"/>
                    <a:pt x="54" y="20"/>
                    <a:pt x="53" y="18"/>
                  </a:cubicBezTo>
                  <a:cubicBezTo>
                    <a:pt x="51" y="15"/>
                    <a:pt x="49" y="13"/>
                    <a:pt x="47" y="12"/>
                  </a:cubicBezTo>
                  <a:cubicBezTo>
                    <a:pt x="44" y="11"/>
                    <a:pt x="41" y="10"/>
                    <a:pt x="38" y="10"/>
                  </a:cubicBezTo>
                  <a:cubicBezTo>
                    <a:pt x="34" y="10"/>
                    <a:pt x="30" y="12"/>
                    <a:pt x="25" y="15"/>
                  </a:cubicBezTo>
                  <a:cubicBezTo>
                    <a:pt x="21" y="18"/>
                    <a:pt x="17" y="23"/>
                    <a:pt x="12" y="29"/>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5" y="1"/>
                    <a:pt x="6" y="1"/>
                  </a:cubicBezTo>
                  <a:cubicBezTo>
                    <a:pt x="7" y="1"/>
                    <a:pt x="8" y="1"/>
                    <a:pt x="8" y="1"/>
                  </a:cubicBezTo>
                  <a:cubicBezTo>
                    <a:pt x="9" y="2"/>
                    <a:pt x="10" y="2"/>
                    <a:pt x="10" y="2"/>
                  </a:cubicBezTo>
                  <a:cubicBezTo>
                    <a:pt x="10" y="2"/>
                    <a:pt x="11" y="2"/>
                    <a:pt x="11" y="3"/>
                  </a:cubicBezTo>
                  <a:cubicBezTo>
                    <a:pt x="11" y="3"/>
                    <a:pt x="11" y="3"/>
                    <a:pt x="11" y="4"/>
                  </a:cubicBezTo>
                  <a:cubicBezTo>
                    <a:pt x="11" y="16"/>
                    <a:pt x="11" y="16"/>
                    <a:pt x="11" y="16"/>
                  </a:cubicBezTo>
                  <a:cubicBezTo>
                    <a:pt x="16" y="11"/>
                    <a:pt x="21" y="7"/>
                    <a:pt x="26" y="4"/>
                  </a:cubicBezTo>
                  <a:cubicBezTo>
                    <a:pt x="30" y="1"/>
                    <a:pt x="35" y="0"/>
                    <a:pt x="39" y="0"/>
                  </a:cubicBezTo>
                  <a:cubicBezTo>
                    <a:pt x="43" y="0"/>
                    <a:pt x="46" y="1"/>
                    <a:pt x="49" y="2"/>
                  </a:cubicBezTo>
                  <a:cubicBezTo>
                    <a:pt x="52" y="2"/>
                    <a:pt x="55" y="4"/>
                    <a:pt x="57" y="5"/>
                  </a:cubicBezTo>
                  <a:cubicBezTo>
                    <a:pt x="59" y="7"/>
                    <a:pt x="61" y="9"/>
                    <a:pt x="63" y="11"/>
                  </a:cubicBezTo>
                  <a:cubicBezTo>
                    <a:pt x="64" y="13"/>
                    <a:pt x="65" y="16"/>
                    <a:pt x="66" y="18"/>
                  </a:cubicBezTo>
                  <a:cubicBezTo>
                    <a:pt x="69" y="15"/>
                    <a:pt x="72" y="12"/>
                    <a:pt x="75" y="10"/>
                  </a:cubicBezTo>
                  <a:cubicBezTo>
                    <a:pt x="78" y="7"/>
                    <a:pt x="80" y="6"/>
                    <a:pt x="83" y="4"/>
                  </a:cubicBezTo>
                  <a:cubicBezTo>
                    <a:pt x="85" y="3"/>
                    <a:pt x="88" y="2"/>
                    <a:pt x="90" y="1"/>
                  </a:cubicBezTo>
                  <a:cubicBezTo>
                    <a:pt x="92" y="1"/>
                    <a:pt x="94" y="0"/>
                    <a:pt x="97" y="0"/>
                  </a:cubicBezTo>
                  <a:cubicBezTo>
                    <a:pt x="102" y="0"/>
                    <a:pt x="107" y="1"/>
                    <a:pt x="111" y="3"/>
                  </a:cubicBezTo>
                  <a:cubicBezTo>
                    <a:pt x="115" y="5"/>
                    <a:pt x="118" y="8"/>
                    <a:pt x="120" y="11"/>
                  </a:cubicBezTo>
                  <a:cubicBezTo>
                    <a:pt x="122" y="14"/>
                    <a:pt x="124" y="18"/>
                    <a:pt x="125" y="23"/>
                  </a:cubicBezTo>
                  <a:cubicBezTo>
                    <a:pt x="126" y="27"/>
                    <a:pt x="126" y="32"/>
                    <a:pt x="126" y="37"/>
                  </a:cubicBezTo>
                  <a:lnTo>
                    <a:pt x="126" y="92"/>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2" name="Freeform 13"/>
            <p:cNvSpPr>
              <a:spLocks noEditPoints="1"/>
            </p:cNvSpPr>
            <p:nvPr/>
          </p:nvSpPr>
          <p:spPr bwMode="auto">
            <a:xfrm>
              <a:off x="6467342" y="5879473"/>
              <a:ext cx="77541" cy="138155"/>
            </a:xfrm>
            <a:custGeom>
              <a:avLst/>
              <a:gdLst>
                <a:gd name="T0" fmla="*/ 77 w 77"/>
                <a:gd name="T1" fmla="*/ 89 h 138"/>
                <a:gd name="T2" fmla="*/ 75 w 77"/>
                <a:gd name="T3" fmla="*/ 109 h 138"/>
                <a:gd name="T4" fmla="*/ 67 w 77"/>
                <a:gd name="T5" fmla="*/ 125 h 138"/>
                <a:gd name="T6" fmla="*/ 55 w 77"/>
                <a:gd name="T7" fmla="*/ 134 h 138"/>
                <a:gd name="T8" fmla="*/ 39 w 77"/>
                <a:gd name="T9" fmla="*/ 138 h 138"/>
                <a:gd name="T10" fmla="*/ 31 w 77"/>
                <a:gd name="T11" fmla="*/ 137 h 138"/>
                <a:gd name="T12" fmla="*/ 25 w 77"/>
                <a:gd name="T13" fmla="*/ 134 h 138"/>
                <a:gd name="T14" fmla="*/ 18 w 77"/>
                <a:gd name="T15" fmla="*/ 130 h 138"/>
                <a:gd name="T16" fmla="*/ 10 w 77"/>
                <a:gd name="T17" fmla="*/ 123 h 138"/>
                <a:gd name="T18" fmla="*/ 10 w 77"/>
                <a:gd name="T19" fmla="*/ 134 h 138"/>
                <a:gd name="T20" fmla="*/ 10 w 77"/>
                <a:gd name="T21" fmla="*/ 135 h 138"/>
                <a:gd name="T22" fmla="*/ 9 w 77"/>
                <a:gd name="T23" fmla="*/ 136 h 138"/>
                <a:gd name="T24" fmla="*/ 7 w 77"/>
                <a:gd name="T25" fmla="*/ 137 h 138"/>
                <a:gd name="T26" fmla="*/ 5 w 77"/>
                <a:gd name="T27" fmla="*/ 137 h 138"/>
                <a:gd name="T28" fmla="*/ 2 w 77"/>
                <a:gd name="T29" fmla="*/ 137 h 138"/>
                <a:gd name="T30" fmla="*/ 1 w 77"/>
                <a:gd name="T31" fmla="*/ 136 h 138"/>
                <a:gd name="T32" fmla="*/ 0 w 77"/>
                <a:gd name="T33" fmla="*/ 135 h 138"/>
                <a:gd name="T34" fmla="*/ 0 w 77"/>
                <a:gd name="T35" fmla="*/ 134 h 138"/>
                <a:gd name="T36" fmla="*/ 0 w 77"/>
                <a:gd name="T37" fmla="*/ 3 h 138"/>
                <a:gd name="T38" fmla="*/ 0 w 77"/>
                <a:gd name="T39" fmla="*/ 1 h 138"/>
                <a:gd name="T40" fmla="*/ 1 w 77"/>
                <a:gd name="T41" fmla="*/ 1 h 138"/>
                <a:gd name="T42" fmla="*/ 3 w 77"/>
                <a:gd name="T43" fmla="*/ 0 h 138"/>
                <a:gd name="T44" fmla="*/ 5 w 77"/>
                <a:gd name="T45" fmla="*/ 0 h 138"/>
                <a:gd name="T46" fmla="*/ 8 w 77"/>
                <a:gd name="T47" fmla="*/ 0 h 138"/>
                <a:gd name="T48" fmla="*/ 10 w 77"/>
                <a:gd name="T49" fmla="*/ 1 h 138"/>
                <a:gd name="T50" fmla="*/ 11 w 77"/>
                <a:gd name="T51" fmla="*/ 1 h 138"/>
                <a:gd name="T52" fmla="*/ 11 w 77"/>
                <a:gd name="T53" fmla="*/ 3 h 138"/>
                <a:gd name="T54" fmla="*/ 11 w 77"/>
                <a:gd name="T55" fmla="*/ 58 h 138"/>
                <a:gd name="T56" fmla="*/ 19 w 77"/>
                <a:gd name="T57" fmla="*/ 50 h 138"/>
                <a:gd name="T58" fmla="*/ 27 w 77"/>
                <a:gd name="T59" fmla="*/ 46 h 138"/>
                <a:gd name="T60" fmla="*/ 34 w 77"/>
                <a:gd name="T61" fmla="*/ 43 h 138"/>
                <a:gd name="T62" fmla="*/ 41 w 77"/>
                <a:gd name="T63" fmla="*/ 42 h 138"/>
                <a:gd name="T64" fmla="*/ 58 w 77"/>
                <a:gd name="T65" fmla="*/ 46 h 138"/>
                <a:gd name="T66" fmla="*/ 69 w 77"/>
                <a:gd name="T67" fmla="*/ 56 h 138"/>
                <a:gd name="T68" fmla="*/ 75 w 77"/>
                <a:gd name="T69" fmla="*/ 71 h 138"/>
                <a:gd name="T70" fmla="*/ 77 w 77"/>
                <a:gd name="T71" fmla="*/ 89 h 138"/>
                <a:gd name="T72" fmla="*/ 65 w 77"/>
                <a:gd name="T73" fmla="*/ 91 h 138"/>
                <a:gd name="T74" fmla="*/ 64 w 77"/>
                <a:gd name="T75" fmla="*/ 76 h 138"/>
                <a:gd name="T76" fmla="*/ 60 w 77"/>
                <a:gd name="T77" fmla="*/ 64 h 138"/>
                <a:gd name="T78" fmla="*/ 52 w 77"/>
                <a:gd name="T79" fmla="*/ 55 h 138"/>
                <a:gd name="T80" fmla="*/ 40 w 77"/>
                <a:gd name="T81" fmla="*/ 52 h 138"/>
                <a:gd name="T82" fmla="*/ 34 w 77"/>
                <a:gd name="T83" fmla="*/ 53 h 138"/>
                <a:gd name="T84" fmla="*/ 27 w 77"/>
                <a:gd name="T85" fmla="*/ 56 h 138"/>
                <a:gd name="T86" fmla="*/ 19 w 77"/>
                <a:gd name="T87" fmla="*/ 62 h 138"/>
                <a:gd name="T88" fmla="*/ 11 w 77"/>
                <a:gd name="T89" fmla="*/ 71 h 138"/>
                <a:gd name="T90" fmla="*/ 11 w 77"/>
                <a:gd name="T91" fmla="*/ 110 h 138"/>
                <a:gd name="T92" fmla="*/ 26 w 77"/>
                <a:gd name="T93" fmla="*/ 123 h 138"/>
                <a:gd name="T94" fmla="*/ 40 w 77"/>
                <a:gd name="T95" fmla="*/ 128 h 138"/>
                <a:gd name="T96" fmla="*/ 51 w 77"/>
                <a:gd name="T97" fmla="*/ 125 h 138"/>
                <a:gd name="T98" fmla="*/ 59 w 77"/>
                <a:gd name="T99" fmla="*/ 116 h 138"/>
                <a:gd name="T100" fmla="*/ 63 w 77"/>
                <a:gd name="T101" fmla="*/ 104 h 138"/>
                <a:gd name="T102" fmla="*/ 65 w 77"/>
                <a:gd name="T103" fmla="*/ 91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7" h="138">
                  <a:moveTo>
                    <a:pt x="77" y="89"/>
                  </a:moveTo>
                  <a:cubicBezTo>
                    <a:pt x="77" y="96"/>
                    <a:pt x="76" y="103"/>
                    <a:pt x="75" y="109"/>
                  </a:cubicBezTo>
                  <a:cubicBezTo>
                    <a:pt x="73" y="115"/>
                    <a:pt x="71" y="120"/>
                    <a:pt x="67" y="125"/>
                  </a:cubicBezTo>
                  <a:cubicBezTo>
                    <a:pt x="64" y="129"/>
                    <a:pt x="60" y="132"/>
                    <a:pt x="55" y="134"/>
                  </a:cubicBezTo>
                  <a:cubicBezTo>
                    <a:pt x="51" y="137"/>
                    <a:pt x="45" y="138"/>
                    <a:pt x="39" y="138"/>
                  </a:cubicBezTo>
                  <a:cubicBezTo>
                    <a:pt x="36" y="138"/>
                    <a:pt x="34" y="138"/>
                    <a:pt x="31" y="137"/>
                  </a:cubicBezTo>
                  <a:cubicBezTo>
                    <a:pt x="29" y="136"/>
                    <a:pt x="27" y="136"/>
                    <a:pt x="25" y="134"/>
                  </a:cubicBezTo>
                  <a:cubicBezTo>
                    <a:pt x="22" y="133"/>
                    <a:pt x="20" y="132"/>
                    <a:pt x="18" y="130"/>
                  </a:cubicBezTo>
                  <a:cubicBezTo>
                    <a:pt x="16" y="128"/>
                    <a:pt x="13" y="125"/>
                    <a:pt x="10" y="123"/>
                  </a:cubicBezTo>
                  <a:cubicBezTo>
                    <a:pt x="10" y="134"/>
                    <a:pt x="10" y="134"/>
                    <a:pt x="10" y="134"/>
                  </a:cubicBezTo>
                  <a:cubicBezTo>
                    <a:pt x="10" y="135"/>
                    <a:pt x="10" y="135"/>
                    <a:pt x="10" y="135"/>
                  </a:cubicBezTo>
                  <a:cubicBezTo>
                    <a:pt x="10" y="136"/>
                    <a:pt x="10" y="136"/>
                    <a:pt x="9" y="136"/>
                  </a:cubicBezTo>
                  <a:cubicBezTo>
                    <a:pt x="9" y="136"/>
                    <a:pt x="8" y="137"/>
                    <a:pt x="7" y="137"/>
                  </a:cubicBezTo>
                  <a:cubicBezTo>
                    <a:pt x="7" y="137"/>
                    <a:pt x="6" y="137"/>
                    <a:pt x="5" y="137"/>
                  </a:cubicBezTo>
                  <a:cubicBezTo>
                    <a:pt x="4" y="137"/>
                    <a:pt x="3" y="137"/>
                    <a:pt x="2" y="137"/>
                  </a:cubicBezTo>
                  <a:cubicBezTo>
                    <a:pt x="2" y="137"/>
                    <a:pt x="1" y="136"/>
                    <a:pt x="1" y="136"/>
                  </a:cubicBezTo>
                  <a:cubicBezTo>
                    <a:pt x="0" y="136"/>
                    <a:pt x="0" y="136"/>
                    <a:pt x="0" y="135"/>
                  </a:cubicBezTo>
                  <a:cubicBezTo>
                    <a:pt x="0" y="135"/>
                    <a:pt x="0" y="135"/>
                    <a:pt x="0" y="134"/>
                  </a:cubicBezTo>
                  <a:cubicBezTo>
                    <a:pt x="0" y="3"/>
                    <a:pt x="0" y="3"/>
                    <a:pt x="0" y="3"/>
                  </a:cubicBezTo>
                  <a:cubicBezTo>
                    <a:pt x="0" y="2"/>
                    <a:pt x="0" y="2"/>
                    <a:pt x="0" y="1"/>
                  </a:cubicBezTo>
                  <a:cubicBezTo>
                    <a:pt x="0" y="1"/>
                    <a:pt x="0" y="1"/>
                    <a:pt x="1" y="1"/>
                  </a:cubicBezTo>
                  <a:cubicBezTo>
                    <a:pt x="1" y="0"/>
                    <a:pt x="2" y="0"/>
                    <a:pt x="3" y="0"/>
                  </a:cubicBezTo>
                  <a:cubicBezTo>
                    <a:pt x="3" y="0"/>
                    <a:pt x="4" y="0"/>
                    <a:pt x="5" y="0"/>
                  </a:cubicBezTo>
                  <a:cubicBezTo>
                    <a:pt x="7" y="0"/>
                    <a:pt x="8" y="0"/>
                    <a:pt x="8" y="0"/>
                  </a:cubicBezTo>
                  <a:cubicBezTo>
                    <a:pt x="9" y="0"/>
                    <a:pt x="10" y="0"/>
                    <a:pt x="10" y="1"/>
                  </a:cubicBezTo>
                  <a:cubicBezTo>
                    <a:pt x="11" y="1"/>
                    <a:pt x="11" y="1"/>
                    <a:pt x="11" y="1"/>
                  </a:cubicBezTo>
                  <a:cubicBezTo>
                    <a:pt x="11" y="2"/>
                    <a:pt x="11" y="2"/>
                    <a:pt x="11" y="3"/>
                  </a:cubicBezTo>
                  <a:cubicBezTo>
                    <a:pt x="11" y="58"/>
                    <a:pt x="11" y="58"/>
                    <a:pt x="11" y="58"/>
                  </a:cubicBezTo>
                  <a:cubicBezTo>
                    <a:pt x="14" y="55"/>
                    <a:pt x="17" y="52"/>
                    <a:pt x="19" y="50"/>
                  </a:cubicBezTo>
                  <a:cubicBezTo>
                    <a:pt x="22" y="48"/>
                    <a:pt x="24" y="47"/>
                    <a:pt x="27" y="46"/>
                  </a:cubicBezTo>
                  <a:cubicBezTo>
                    <a:pt x="29" y="44"/>
                    <a:pt x="32" y="44"/>
                    <a:pt x="34" y="43"/>
                  </a:cubicBezTo>
                  <a:cubicBezTo>
                    <a:pt x="36" y="42"/>
                    <a:pt x="39" y="42"/>
                    <a:pt x="41" y="42"/>
                  </a:cubicBezTo>
                  <a:cubicBezTo>
                    <a:pt x="48" y="42"/>
                    <a:pt x="53" y="43"/>
                    <a:pt x="58" y="46"/>
                  </a:cubicBezTo>
                  <a:cubicBezTo>
                    <a:pt x="62" y="48"/>
                    <a:pt x="66" y="52"/>
                    <a:pt x="69" y="56"/>
                  </a:cubicBezTo>
                  <a:cubicBezTo>
                    <a:pt x="72" y="60"/>
                    <a:pt x="74" y="65"/>
                    <a:pt x="75" y="71"/>
                  </a:cubicBezTo>
                  <a:cubicBezTo>
                    <a:pt x="76" y="76"/>
                    <a:pt x="77" y="83"/>
                    <a:pt x="77" y="89"/>
                  </a:cubicBezTo>
                  <a:close/>
                  <a:moveTo>
                    <a:pt x="65" y="91"/>
                  </a:moveTo>
                  <a:cubicBezTo>
                    <a:pt x="65" y="86"/>
                    <a:pt x="64" y="81"/>
                    <a:pt x="64" y="76"/>
                  </a:cubicBezTo>
                  <a:cubicBezTo>
                    <a:pt x="63" y="72"/>
                    <a:pt x="62" y="68"/>
                    <a:pt x="60" y="64"/>
                  </a:cubicBezTo>
                  <a:cubicBezTo>
                    <a:pt x="58" y="61"/>
                    <a:pt x="55" y="58"/>
                    <a:pt x="52" y="55"/>
                  </a:cubicBezTo>
                  <a:cubicBezTo>
                    <a:pt x="49" y="53"/>
                    <a:pt x="45" y="52"/>
                    <a:pt x="40" y="52"/>
                  </a:cubicBezTo>
                  <a:cubicBezTo>
                    <a:pt x="38" y="52"/>
                    <a:pt x="36" y="53"/>
                    <a:pt x="34" y="53"/>
                  </a:cubicBezTo>
                  <a:cubicBezTo>
                    <a:pt x="31" y="54"/>
                    <a:pt x="29" y="55"/>
                    <a:pt x="27" y="56"/>
                  </a:cubicBezTo>
                  <a:cubicBezTo>
                    <a:pt x="24" y="58"/>
                    <a:pt x="22" y="60"/>
                    <a:pt x="19" y="62"/>
                  </a:cubicBezTo>
                  <a:cubicBezTo>
                    <a:pt x="17" y="65"/>
                    <a:pt x="14" y="68"/>
                    <a:pt x="11" y="71"/>
                  </a:cubicBezTo>
                  <a:cubicBezTo>
                    <a:pt x="11" y="110"/>
                    <a:pt x="11" y="110"/>
                    <a:pt x="11" y="110"/>
                  </a:cubicBezTo>
                  <a:cubicBezTo>
                    <a:pt x="16" y="115"/>
                    <a:pt x="21" y="120"/>
                    <a:pt x="26" y="123"/>
                  </a:cubicBezTo>
                  <a:cubicBezTo>
                    <a:pt x="30" y="126"/>
                    <a:pt x="35" y="128"/>
                    <a:pt x="40" y="128"/>
                  </a:cubicBezTo>
                  <a:cubicBezTo>
                    <a:pt x="44" y="128"/>
                    <a:pt x="48" y="127"/>
                    <a:pt x="51" y="125"/>
                  </a:cubicBezTo>
                  <a:cubicBezTo>
                    <a:pt x="54" y="122"/>
                    <a:pt x="57" y="120"/>
                    <a:pt x="59" y="116"/>
                  </a:cubicBezTo>
                  <a:cubicBezTo>
                    <a:pt x="61" y="113"/>
                    <a:pt x="63" y="109"/>
                    <a:pt x="63" y="104"/>
                  </a:cubicBezTo>
                  <a:cubicBezTo>
                    <a:pt x="64" y="100"/>
                    <a:pt x="65" y="95"/>
                    <a:pt x="65" y="91"/>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3" name="Freeform 14"/>
            <p:cNvSpPr>
              <a:spLocks noEditPoints="1"/>
            </p:cNvSpPr>
            <p:nvPr/>
          </p:nvSpPr>
          <p:spPr bwMode="auto">
            <a:xfrm>
              <a:off x="6555960" y="5921385"/>
              <a:ext cx="80706" cy="96242"/>
            </a:xfrm>
            <a:custGeom>
              <a:avLst/>
              <a:gdLst>
                <a:gd name="T0" fmla="*/ 78 w 78"/>
                <a:gd name="T1" fmla="*/ 43 h 96"/>
                <a:gd name="T2" fmla="*/ 76 w 78"/>
                <a:gd name="T3" fmla="*/ 48 h 96"/>
                <a:gd name="T4" fmla="*/ 73 w 78"/>
                <a:gd name="T5" fmla="*/ 50 h 96"/>
                <a:gd name="T6" fmla="*/ 12 w 78"/>
                <a:gd name="T7" fmla="*/ 50 h 96"/>
                <a:gd name="T8" fmla="*/ 14 w 78"/>
                <a:gd name="T9" fmla="*/ 64 h 96"/>
                <a:gd name="T10" fmla="*/ 19 w 78"/>
                <a:gd name="T11" fmla="*/ 76 h 96"/>
                <a:gd name="T12" fmla="*/ 29 w 78"/>
                <a:gd name="T13" fmla="*/ 83 h 96"/>
                <a:gd name="T14" fmla="*/ 44 w 78"/>
                <a:gd name="T15" fmla="*/ 86 h 96"/>
                <a:gd name="T16" fmla="*/ 55 w 78"/>
                <a:gd name="T17" fmla="*/ 85 h 96"/>
                <a:gd name="T18" fmla="*/ 63 w 78"/>
                <a:gd name="T19" fmla="*/ 82 h 96"/>
                <a:gd name="T20" fmla="*/ 69 w 78"/>
                <a:gd name="T21" fmla="*/ 80 h 96"/>
                <a:gd name="T22" fmla="*/ 72 w 78"/>
                <a:gd name="T23" fmla="*/ 79 h 96"/>
                <a:gd name="T24" fmla="*/ 73 w 78"/>
                <a:gd name="T25" fmla="*/ 79 h 96"/>
                <a:gd name="T26" fmla="*/ 74 w 78"/>
                <a:gd name="T27" fmla="*/ 80 h 96"/>
                <a:gd name="T28" fmla="*/ 75 w 78"/>
                <a:gd name="T29" fmla="*/ 82 h 96"/>
                <a:gd name="T30" fmla="*/ 75 w 78"/>
                <a:gd name="T31" fmla="*/ 84 h 96"/>
                <a:gd name="T32" fmla="*/ 75 w 78"/>
                <a:gd name="T33" fmla="*/ 85 h 96"/>
                <a:gd name="T34" fmla="*/ 74 w 78"/>
                <a:gd name="T35" fmla="*/ 86 h 96"/>
                <a:gd name="T36" fmla="*/ 74 w 78"/>
                <a:gd name="T37" fmla="*/ 88 h 96"/>
                <a:gd name="T38" fmla="*/ 73 w 78"/>
                <a:gd name="T39" fmla="*/ 88 h 96"/>
                <a:gd name="T40" fmla="*/ 70 w 78"/>
                <a:gd name="T41" fmla="*/ 90 h 96"/>
                <a:gd name="T42" fmla="*/ 63 w 78"/>
                <a:gd name="T43" fmla="*/ 93 h 96"/>
                <a:gd name="T44" fmla="*/ 54 w 78"/>
                <a:gd name="T45" fmla="*/ 95 h 96"/>
                <a:gd name="T46" fmla="*/ 42 w 78"/>
                <a:gd name="T47" fmla="*/ 96 h 96"/>
                <a:gd name="T48" fmla="*/ 24 w 78"/>
                <a:gd name="T49" fmla="*/ 93 h 96"/>
                <a:gd name="T50" fmla="*/ 11 w 78"/>
                <a:gd name="T51" fmla="*/ 84 h 96"/>
                <a:gd name="T52" fmla="*/ 3 w 78"/>
                <a:gd name="T53" fmla="*/ 69 h 96"/>
                <a:gd name="T54" fmla="*/ 0 w 78"/>
                <a:gd name="T55" fmla="*/ 48 h 96"/>
                <a:gd name="T56" fmla="*/ 3 w 78"/>
                <a:gd name="T57" fmla="*/ 28 h 96"/>
                <a:gd name="T58" fmla="*/ 11 w 78"/>
                <a:gd name="T59" fmla="*/ 13 h 96"/>
                <a:gd name="T60" fmla="*/ 24 w 78"/>
                <a:gd name="T61" fmla="*/ 3 h 96"/>
                <a:gd name="T62" fmla="*/ 41 w 78"/>
                <a:gd name="T63" fmla="*/ 0 h 96"/>
                <a:gd name="T64" fmla="*/ 58 w 78"/>
                <a:gd name="T65" fmla="*/ 4 h 96"/>
                <a:gd name="T66" fmla="*/ 69 w 78"/>
                <a:gd name="T67" fmla="*/ 12 h 96"/>
                <a:gd name="T68" fmla="*/ 76 w 78"/>
                <a:gd name="T69" fmla="*/ 26 h 96"/>
                <a:gd name="T70" fmla="*/ 78 w 78"/>
                <a:gd name="T71" fmla="*/ 41 h 96"/>
                <a:gd name="T72" fmla="*/ 78 w 78"/>
                <a:gd name="T73" fmla="*/ 43 h 96"/>
                <a:gd name="T74" fmla="*/ 66 w 78"/>
                <a:gd name="T75" fmla="*/ 40 h 96"/>
                <a:gd name="T76" fmla="*/ 60 w 78"/>
                <a:gd name="T77" fmla="*/ 18 h 96"/>
                <a:gd name="T78" fmla="*/ 40 w 78"/>
                <a:gd name="T79" fmla="*/ 10 h 96"/>
                <a:gd name="T80" fmla="*/ 28 w 78"/>
                <a:gd name="T81" fmla="*/ 13 h 96"/>
                <a:gd name="T82" fmla="*/ 20 w 78"/>
                <a:gd name="T83" fmla="*/ 19 h 96"/>
                <a:gd name="T84" fmla="*/ 14 w 78"/>
                <a:gd name="T85" fmla="*/ 29 h 96"/>
                <a:gd name="T86" fmla="*/ 12 w 78"/>
                <a:gd name="T87" fmla="*/ 40 h 96"/>
                <a:gd name="T88" fmla="*/ 66 w 78"/>
                <a:gd name="T89" fmla="*/ 4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8" h="96">
                  <a:moveTo>
                    <a:pt x="78" y="43"/>
                  </a:moveTo>
                  <a:cubicBezTo>
                    <a:pt x="78" y="46"/>
                    <a:pt x="78" y="47"/>
                    <a:pt x="76" y="48"/>
                  </a:cubicBezTo>
                  <a:cubicBezTo>
                    <a:pt x="75" y="49"/>
                    <a:pt x="74" y="50"/>
                    <a:pt x="73" y="50"/>
                  </a:cubicBezTo>
                  <a:cubicBezTo>
                    <a:pt x="12" y="50"/>
                    <a:pt x="12" y="50"/>
                    <a:pt x="12" y="50"/>
                  </a:cubicBezTo>
                  <a:cubicBezTo>
                    <a:pt x="12" y="55"/>
                    <a:pt x="13" y="60"/>
                    <a:pt x="14" y="64"/>
                  </a:cubicBezTo>
                  <a:cubicBezTo>
                    <a:pt x="15" y="69"/>
                    <a:pt x="17" y="73"/>
                    <a:pt x="19" y="76"/>
                  </a:cubicBezTo>
                  <a:cubicBezTo>
                    <a:pt x="22" y="79"/>
                    <a:pt x="25" y="81"/>
                    <a:pt x="29" y="83"/>
                  </a:cubicBezTo>
                  <a:cubicBezTo>
                    <a:pt x="33" y="85"/>
                    <a:pt x="38" y="86"/>
                    <a:pt x="44" y="86"/>
                  </a:cubicBezTo>
                  <a:cubicBezTo>
                    <a:pt x="48" y="86"/>
                    <a:pt x="51" y="85"/>
                    <a:pt x="55" y="85"/>
                  </a:cubicBezTo>
                  <a:cubicBezTo>
                    <a:pt x="58" y="84"/>
                    <a:pt x="61" y="83"/>
                    <a:pt x="63" y="82"/>
                  </a:cubicBezTo>
                  <a:cubicBezTo>
                    <a:pt x="66" y="81"/>
                    <a:pt x="67" y="81"/>
                    <a:pt x="69" y="80"/>
                  </a:cubicBezTo>
                  <a:cubicBezTo>
                    <a:pt x="71" y="79"/>
                    <a:pt x="72" y="79"/>
                    <a:pt x="72" y="79"/>
                  </a:cubicBezTo>
                  <a:cubicBezTo>
                    <a:pt x="73" y="79"/>
                    <a:pt x="73" y="79"/>
                    <a:pt x="73" y="79"/>
                  </a:cubicBezTo>
                  <a:cubicBezTo>
                    <a:pt x="74" y="79"/>
                    <a:pt x="74" y="80"/>
                    <a:pt x="74" y="80"/>
                  </a:cubicBezTo>
                  <a:cubicBezTo>
                    <a:pt x="74" y="80"/>
                    <a:pt x="74" y="81"/>
                    <a:pt x="75" y="82"/>
                  </a:cubicBezTo>
                  <a:cubicBezTo>
                    <a:pt x="75" y="82"/>
                    <a:pt x="75" y="83"/>
                    <a:pt x="75" y="84"/>
                  </a:cubicBezTo>
                  <a:cubicBezTo>
                    <a:pt x="75" y="84"/>
                    <a:pt x="75" y="85"/>
                    <a:pt x="75" y="85"/>
                  </a:cubicBezTo>
                  <a:cubicBezTo>
                    <a:pt x="75" y="86"/>
                    <a:pt x="74" y="86"/>
                    <a:pt x="74" y="86"/>
                  </a:cubicBezTo>
                  <a:cubicBezTo>
                    <a:pt x="74" y="87"/>
                    <a:pt x="74" y="87"/>
                    <a:pt x="74" y="88"/>
                  </a:cubicBezTo>
                  <a:cubicBezTo>
                    <a:pt x="74" y="88"/>
                    <a:pt x="73" y="88"/>
                    <a:pt x="73" y="88"/>
                  </a:cubicBezTo>
                  <a:cubicBezTo>
                    <a:pt x="73" y="89"/>
                    <a:pt x="72" y="89"/>
                    <a:pt x="70" y="90"/>
                  </a:cubicBezTo>
                  <a:cubicBezTo>
                    <a:pt x="68" y="91"/>
                    <a:pt x="66" y="92"/>
                    <a:pt x="63" y="93"/>
                  </a:cubicBezTo>
                  <a:cubicBezTo>
                    <a:pt x="61" y="93"/>
                    <a:pt x="58" y="94"/>
                    <a:pt x="54" y="95"/>
                  </a:cubicBezTo>
                  <a:cubicBezTo>
                    <a:pt x="50" y="95"/>
                    <a:pt x="46" y="96"/>
                    <a:pt x="42" y="96"/>
                  </a:cubicBezTo>
                  <a:cubicBezTo>
                    <a:pt x="35" y="96"/>
                    <a:pt x="29" y="95"/>
                    <a:pt x="24" y="93"/>
                  </a:cubicBezTo>
                  <a:cubicBezTo>
                    <a:pt x="19" y="91"/>
                    <a:pt x="14" y="88"/>
                    <a:pt x="11" y="84"/>
                  </a:cubicBezTo>
                  <a:cubicBezTo>
                    <a:pt x="7" y="80"/>
                    <a:pt x="4" y="75"/>
                    <a:pt x="3" y="69"/>
                  </a:cubicBezTo>
                  <a:cubicBezTo>
                    <a:pt x="1" y="63"/>
                    <a:pt x="0" y="56"/>
                    <a:pt x="0" y="48"/>
                  </a:cubicBezTo>
                  <a:cubicBezTo>
                    <a:pt x="0" y="41"/>
                    <a:pt x="1" y="34"/>
                    <a:pt x="3" y="28"/>
                  </a:cubicBezTo>
                  <a:cubicBezTo>
                    <a:pt x="5" y="22"/>
                    <a:pt x="7" y="17"/>
                    <a:pt x="11" y="13"/>
                  </a:cubicBezTo>
                  <a:cubicBezTo>
                    <a:pt x="14" y="9"/>
                    <a:pt x="19" y="6"/>
                    <a:pt x="24" y="3"/>
                  </a:cubicBezTo>
                  <a:cubicBezTo>
                    <a:pt x="29" y="1"/>
                    <a:pt x="35" y="0"/>
                    <a:pt x="41" y="0"/>
                  </a:cubicBezTo>
                  <a:cubicBezTo>
                    <a:pt x="47" y="0"/>
                    <a:pt x="53" y="1"/>
                    <a:pt x="58" y="4"/>
                  </a:cubicBezTo>
                  <a:cubicBezTo>
                    <a:pt x="62" y="6"/>
                    <a:pt x="66" y="9"/>
                    <a:pt x="69" y="12"/>
                  </a:cubicBezTo>
                  <a:cubicBezTo>
                    <a:pt x="72" y="16"/>
                    <a:pt x="75" y="21"/>
                    <a:pt x="76" y="26"/>
                  </a:cubicBezTo>
                  <a:cubicBezTo>
                    <a:pt x="77" y="30"/>
                    <a:pt x="78" y="36"/>
                    <a:pt x="78" y="41"/>
                  </a:cubicBezTo>
                  <a:lnTo>
                    <a:pt x="78" y="43"/>
                  </a:lnTo>
                  <a:close/>
                  <a:moveTo>
                    <a:pt x="66" y="40"/>
                  </a:moveTo>
                  <a:cubicBezTo>
                    <a:pt x="66" y="31"/>
                    <a:pt x="64" y="23"/>
                    <a:pt x="60" y="18"/>
                  </a:cubicBezTo>
                  <a:cubicBezTo>
                    <a:pt x="55" y="13"/>
                    <a:pt x="49" y="10"/>
                    <a:pt x="40" y="10"/>
                  </a:cubicBezTo>
                  <a:cubicBezTo>
                    <a:pt x="36" y="10"/>
                    <a:pt x="32" y="11"/>
                    <a:pt x="28" y="13"/>
                  </a:cubicBezTo>
                  <a:cubicBezTo>
                    <a:pt x="25" y="14"/>
                    <a:pt x="22" y="17"/>
                    <a:pt x="20" y="19"/>
                  </a:cubicBezTo>
                  <a:cubicBezTo>
                    <a:pt x="17" y="22"/>
                    <a:pt x="16" y="25"/>
                    <a:pt x="14" y="29"/>
                  </a:cubicBezTo>
                  <a:cubicBezTo>
                    <a:pt x="13" y="32"/>
                    <a:pt x="12" y="36"/>
                    <a:pt x="12" y="40"/>
                  </a:cubicBezTo>
                  <a:lnTo>
                    <a:pt x="66" y="40"/>
                  </a:ln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4" name="Freeform 15"/>
            <p:cNvSpPr>
              <a:spLocks/>
            </p:cNvSpPr>
            <p:nvPr/>
          </p:nvSpPr>
          <p:spPr bwMode="auto">
            <a:xfrm>
              <a:off x="6654072" y="5921385"/>
              <a:ext cx="49057" cy="96242"/>
            </a:xfrm>
            <a:custGeom>
              <a:avLst/>
              <a:gdLst>
                <a:gd name="T0" fmla="*/ 49 w 49"/>
                <a:gd name="T1" fmla="*/ 8 h 95"/>
                <a:gd name="T2" fmla="*/ 49 w 49"/>
                <a:gd name="T3" fmla="*/ 11 h 95"/>
                <a:gd name="T4" fmla="*/ 49 w 49"/>
                <a:gd name="T5" fmla="*/ 12 h 95"/>
                <a:gd name="T6" fmla="*/ 48 w 49"/>
                <a:gd name="T7" fmla="*/ 13 h 95"/>
                <a:gd name="T8" fmla="*/ 47 w 49"/>
                <a:gd name="T9" fmla="*/ 14 h 95"/>
                <a:gd name="T10" fmla="*/ 45 w 49"/>
                <a:gd name="T11" fmla="*/ 13 h 95"/>
                <a:gd name="T12" fmla="*/ 42 w 49"/>
                <a:gd name="T13" fmla="*/ 12 h 95"/>
                <a:gd name="T14" fmla="*/ 39 w 49"/>
                <a:gd name="T15" fmla="*/ 11 h 95"/>
                <a:gd name="T16" fmla="*/ 35 w 49"/>
                <a:gd name="T17" fmla="*/ 11 h 95"/>
                <a:gd name="T18" fmla="*/ 30 w 49"/>
                <a:gd name="T19" fmla="*/ 12 h 95"/>
                <a:gd name="T20" fmla="*/ 24 w 49"/>
                <a:gd name="T21" fmla="*/ 16 h 95"/>
                <a:gd name="T22" fmla="*/ 18 w 49"/>
                <a:gd name="T23" fmla="*/ 22 h 95"/>
                <a:gd name="T24" fmla="*/ 12 w 49"/>
                <a:gd name="T25" fmla="*/ 32 h 95"/>
                <a:gd name="T26" fmla="*/ 12 w 49"/>
                <a:gd name="T27" fmla="*/ 92 h 95"/>
                <a:gd name="T28" fmla="*/ 11 w 49"/>
                <a:gd name="T29" fmla="*/ 93 h 95"/>
                <a:gd name="T30" fmla="*/ 10 w 49"/>
                <a:gd name="T31" fmla="*/ 94 h 95"/>
                <a:gd name="T32" fmla="*/ 9 w 49"/>
                <a:gd name="T33" fmla="*/ 95 h 95"/>
                <a:gd name="T34" fmla="*/ 6 w 49"/>
                <a:gd name="T35" fmla="*/ 95 h 95"/>
                <a:gd name="T36" fmla="*/ 3 w 49"/>
                <a:gd name="T37" fmla="*/ 95 h 95"/>
                <a:gd name="T38" fmla="*/ 1 w 49"/>
                <a:gd name="T39" fmla="*/ 94 h 95"/>
                <a:gd name="T40" fmla="*/ 0 w 49"/>
                <a:gd name="T41" fmla="*/ 93 h 95"/>
                <a:gd name="T42" fmla="*/ 0 w 49"/>
                <a:gd name="T43" fmla="*/ 92 h 95"/>
                <a:gd name="T44" fmla="*/ 0 w 49"/>
                <a:gd name="T45" fmla="*/ 4 h 95"/>
                <a:gd name="T46" fmla="*/ 0 w 49"/>
                <a:gd name="T47" fmla="*/ 3 h 95"/>
                <a:gd name="T48" fmla="*/ 1 w 49"/>
                <a:gd name="T49" fmla="*/ 2 h 95"/>
                <a:gd name="T50" fmla="*/ 3 w 49"/>
                <a:gd name="T51" fmla="*/ 1 h 95"/>
                <a:gd name="T52" fmla="*/ 6 w 49"/>
                <a:gd name="T53" fmla="*/ 1 h 95"/>
                <a:gd name="T54" fmla="*/ 8 w 49"/>
                <a:gd name="T55" fmla="*/ 1 h 95"/>
                <a:gd name="T56" fmla="*/ 10 w 49"/>
                <a:gd name="T57" fmla="*/ 2 h 95"/>
                <a:gd name="T58" fmla="*/ 11 w 49"/>
                <a:gd name="T59" fmla="*/ 3 h 95"/>
                <a:gd name="T60" fmla="*/ 11 w 49"/>
                <a:gd name="T61" fmla="*/ 4 h 95"/>
                <a:gd name="T62" fmla="*/ 11 w 49"/>
                <a:gd name="T63" fmla="*/ 18 h 95"/>
                <a:gd name="T64" fmla="*/ 18 w 49"/>
                <a:gd name="T65" fmla="*/ 9 h 95"/>
                <a:gd name="T66" fmla="*/ 24 w 49"/>
                <a:gd name="T67" fmla="*/ 3 h 95"/>
                <a:gd name="T68" fmla="*/ 30 w 49"/>
                <a:gd name="T69" fmla="*/ 1 h 95"/>
                <a:gd name="T70" fmla="*/ 36 w 49"/>
                <a:gd name="T71" fmla="*/ 0 h 95"/>
                <a:gd name="T72" fmla="*/ 39 w 49"/>
                <a:gd name="T73" fmla="*/ 0 h 95"/>
                <a:gd name="T74" fmla="*/ 42 w 49"/>
                <a:gd name="T75" fmla="*/ 1 h 95"/>
                <a:gd name="T76" fmla="*/ 46 w 49"/>
                <a:gd name="T77" fmla="*/ 2 h 95"/>
                <a:gd name="T78" fmla="*/ 48 w 49"/>
                <a:gd name="T79" fmla="*/ 3 h 95"/>
                <a:gd name="T80" fmla="*/ 49 w 49"/>
                <a:gd name="T81" fmla="*/ 4 h 95"/>
                <a:gd name="T82" fmla="*/ 49 w 49"/>
                <a:gd name="T83" fmla="*/ 4 h 95"/>
                <a:gd name="T84" fmla="*/ 49 w 49"/>
                <a:gd name="T85" fmla="*/ 6 h 95"/>
                <a:gd name="T86" fmla="*/ 49 w 49"/>
                <a:gd name="T87" fmla="*/ 8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 h="95">
                  <a:moveTo>
                    <a:pt x="49" y="8"/>
                  </a:moveTo>
                  <a:cubicBezTo>
                    <a:pt x="49" y="9"/>
                    <a:pt x="49" y="10"/>
                    <a:pt x="49" y="11"/>
                  </a:cubicBezTo>
                  <a:cubicBezTo>
                    <a:pt x="49" y="11"/>
                    <a:pt x="49" y="12"/>
                    <a:pt x="49" y="12"/>
                  </a:cubicBezTo>
                  <a:cubicBezTo>
                    <a:pt x="49" y="13"/>
                    <a:pt x="48" y="13"/>
                    <a:pt x="48" y="13"/>
                  </a:cubicBezTo>
                  <a:cubicBezTo>
                    <a:pt x="48" y="14"/>
                    <a:pt x="48" y="14"/>
                    <a:pt x="47" y="14"/>
                  </a:cubicBezTo>
                  <a:cubicBezTo>
                    <a:pt x="47" y="14"/>
                    <a:pt x="46" y="14"/>
                    <a:pt x="45" y="13"/>
                  </a:cubicBezTo>
                  <a:cubicBezTo>
                    <a:pt x="44" y="13"/>
                    <a:pt x="43" y="13"/>
                    <a:pt x="42" y="12"/>
                  </a:cubicBezTo>
                  <a:cubicBezTo>
                    <a:pt x="41" y="12"/>
                    <a:pt x="40" y="12"/>
                    <a:pt x="39" y="11"/>
                  </a:cubicBezTo>
                  <a:cubicBezTo>
                    <a:pt x="38" y="11"/>
                    <a:pt x="36" y="11"/>
                    <a:pt x="35" y="11"/>
                  </a:cubicBezTo>
                  <a:cubicBezTo>
                    <a:pt x="33" y="11"/>
                    <a:pt x="31" y="11"/>
                    <a:pt x="30" y="12"/>
                  </a:cubicBezTo>
                  <a:cubicBezTo>
                    <a:pt x="28" y="13"/>
                    <a:pt x="26" y="14"/>
                    <a:pt x="24" y="16"/>
                  </a:cubicBezTo>
                  <a:cubicBezTo>
                    <a:pt x="22" y="17"/>
                    <a:pt x="20" y="20"/>
                    <a:pt x="18" y="22"/>
                  </a:cubicBezTo>
                  <a:cubicBezTo>
                    <a:pt x="16" y="25"/>
                    <a:pt x="14" y="28"/>
                    <a:pt x="12" y="32"/>
                  </a:cubicBezTo>
                  <a:cubicBezTo>
                    <a:pt x="12" y="92"/>
                    <a:pt x="12" y="92"/>
                    <a:pt x="12" y="92"/>
                  </a:cubicBezTo>
                  <a:cubicBezTo>
                    <a:pt x="12" y="93"/>
                    <a:pt x="12" y="93"/>
                    <a:pt x="11" y="93"/>
                  </a:cubicBezTo>
                  <a:cubicBezTo>
                    <a:pt x="11" y="94"/>
                    <a:pt x="11" y="94"/>
                    <a:pt x="10" y="94"/>
                  </a:cubicBezTo>
                  <a:cubicBezTo>
                    <a:pt x="10" y="94"/>
                    <a:pt x="9" y="94"/>
                    <a:pt x="9" y="95"/>
                  </a:cubicBezTo>
                  <a:cubicBezTo>
                    <a:pt x="8" y="95"/>
                    <a:pt x="7" y="95"/>
                    <a:pt x="6" y="95"/>
                  </a:cubicBezTo>
                  <a:cubicBezTo>
                    <a:pt x="5" y="95"/>
                    <a:pt x="4" y="95"/>
                    <a:pt x="3" y="95"/>
                  </a:cubicBezTo>
                  <a:cubicBezTo>
                    <a:pt x="2" y="94"/>
                    <a:pt x="2" y="94"/>
                    <a:pt x="1" y="94"/>
                  </a:cubicBezTo>
                  <a:cubicBezTo>
                    <a:pt x="1" y="94"/>
                    <a:pt x="0" y="94"/>
                    <a:pt x="0" y="93"/>
                  </a:cubicBezTo>
                  <a:cubicBezTo>
                    <a:pt x="0" y="93"/>
                    <a:pt x="0" y="93"/>
                    <a:pt x="0" y="92"/>
                  </a:cubicBezTo>
                  <a:cubicBezTo>
                    <a:pt x="0" y="4"/>
                    <a:pt x="0" y="4"/>
                    <a:pt x="0" y="4"/>
                  </a:cubicBezTo>
                  <a:cubicBezTo>
                    <a:pt x="0" y="3"/>
                    <a:pt x="0" y="3"/>
                    <a:pt x="0" y="3"/>
                  </a:cubicBezTo>
                  <a:cubicBezTo>
                    <a:pt x="0" y="2"/>
                    <a:pt x="1" y="2"/>
                    <a:pt x="1" y="2"/>
                  </a:cubicBezTo>
                  <a:cubicBezTo>
                    <a:pt x="2" y="2"/>
                    <a:pt x="2" y="2"/>
                    <a:pt x="3" y="1"/>
                  </a:cubicBezTo>
                  <a:cubicBezTo>
                    <a:pt x="4" y="1"/>
                    <a:pt x="4" y="1"/>
                    <a:pt x="6" y="1"/>
                  </a:cubicBezTo>
                  <a:cubicBezTo>
                    <a:pt x="7" y="1"/>
                    <a:pt x="8" y="1"/>
                    <a:pt x="8" y="1"/>
                  </a:cubicBezTo>
                  <a:cubicBezTo>
                    <a:pt x="9" y="2"/>
                    <a:pt x="10" y="2"/>
                    <a:pt x="10" y="2"/>
                  </a:cubicBezTo>
                  <a:cubicBezTo>
                    <a:pt x="10" y="2"/>
                    <a:pt x="11" y="2"/>
                    <a:pt x="11" y="3"/>
                  </a:cubicBezTo>
                  <a:cubicBezTo>
                    <a:pt x="11" y="3"/>
                    <a:pt x="11" y="3"/>
                    <a:pt x="11" y="4"/>
                  </a:cubicBezTo>
                  <a:cubicBezTo>
                    <a:pt x="11" y="18"/>
                    <a:pt x="11" y="18"/>
                    <a:pt x="11" y="18"/>
                  </a:cubicBezTo>
                  <a:cubicBezTo>
                    <a:pt x="14" y="14"/>
                    <a:pt x="16" y="11"/>
                    <a:pt x="18" y="9"/>
                  </a:cubicBezTo>
                  <a:cubicBezTo>
                    <a:pt x="20" y="7"/>
                    <a:pt x="22" y="5"/>
                    <a:pt x="24" y="3"/>
                  </a:cubicBezTo>
                  <a:cubicBezTo>
                    <a:pt x="26" y="2"/>
                    <a:pt x="28" y="1"/>
                    <a:pt x="30" y="1"/>
                  </a:cubicBezTo>
                  <a:cubicBezTo>
                    <a:pt x="32" y="0"/>
                    <a:pt x="34" y="0"/>
                    <a:pt x="36" y="0"/>
                  </a:cubicBezTo>
                  <a:cubicBezTo>
                    <a:pt x="37" y="0"/>
                    <a:pt x="38" y="0"/>
                    <a:pt x="39" y="0"/>
                  </a:cubicBezTo>
                  <a:cubicBezTo>
                    <a:pt x="40" y="0"/>
                    <a:pt x="41" y="1"/>
                    <a:pt x="42" y="1"/>
                  </a:cubicBezTo>
                  <a:cubicBezTo>
                    <a:pt x="44" y="1"/>
                    <a:pt x="45" y="1"/>
                    <a:pt x="46" y="2"/>
                  </a:cubicBezTo>
                  <a:cubicBezTo>
                    <a:pt x="47" y="2"/>
                    <a:pt x="47" y="3"/>
                    <a:pt x="48" y="3"/>
                  </a:cubicBezTo>
                  <a:cubicBezTo>
                    <a:pt x="48" y="3"/>
                    <a:pt x="48" y="3"/>
                    <a:pt x="49" y="4"/>
                  </a:cubicBezTo>
                  <a:cubicBezTo>
                    <a:pt x="49" y="4"/>
                    <a:pt x="49" y="4"/>
                    <a:pt x="49" y="4"/>
                  </a:cubicBezTo>
                  <a:cubicBezTo>
                    <a:pt x="49" y="5"/>
                    <a:pt x="49" y="5"/>
                    <a:pt x="49" y="6"/>
                  </a:cubicBezTo>
                  <a:cubicBezTo>
                    <a:pt x="49" y="7"/>
                    <a:pt x="49" y="7"/>
                    <a:pt x="49" y="8"/>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5" name="Freeform 16"/>
            <p:cNvSpPr>
              <a:spLocks/>
            </p:cNvSpPr>
            <p:nvPr/>
          </p:nvSpPr>
          <p:spPr bwMode="auto">
            <a:xfrm>
              <a:off x="6701546" y="5921385"/>
              <a:ext cx="61717" cy="96242"/>
            </a:xfrm>
            <a:custGeom>
              <a:avLst/>
              <a:gdLst>
                <a:gd name="T0" fmla="*/ 60 w 60"/>
                <a:gd name="T1" fmla="*/ 69 h 96"/>
                <a:gd name="T2" fmla="*/ 58 w 60"/>
                <a:gd name="T3" fmla="*/ 80 h 96"/>
                <a:gd name="T4" fmla="*/ 51 w 60"/>
                <a:gd name="T5" fmla="*/ 89 h 96"/>
                <a:gd name="T6" fmla="*/ 41 w 60"/>
                <a:gd name="T7" fmla="*/ 94 h 96"/>
                <a:gd name="T8" fmla="*/ 27 w 60"/>
                <a:gd name="T9" fmla="*/ 96 h 96"/>
                <a:gd name="T10" fmla="*/ 19 w 60"/>
                <a:gd name="T11" fmla="*/ 95 h 96"/>
                <a:gd name="T12" fmla="*/ 11 w 60"/>
                <a:gd name="T13" fmla="*/ 93 h 96"/>
                <a:gd name="T14" fmla="*/ 6 w 60"/>
                <a:gd name="T15" fmla="*/ 91 h 96"/>
                <a:gd name="T16" fmla="*/ 2 w 60"/>
                <a:gd name="T17" fmla="*/ 89 h 96"/>
                <a:gd name="T18" fmla="*/ 1 w 60"/>
                <a:gd name="T19" fmla="*/ 86 h 96"/>
                <a:gd name="T20" fmla="*/ 0 w 60"/>
                <a:gd name="T21" fmla="*/ 82 h 96"/>
                <a:gd name="T22" fmla="*/ 0 w 60"/>
                <a:gd name="T23" fmla="*/ 80 h 96"/>
                <a:gd name="T24" fmla="*/ 1 w 60"/>
                <a:gd name="T25" fmla="*/ 78 h 96"/>
                <a:gd name="T26" fmla="*/ 2 w 60"/>
                <a:gd name="T27" fmla="*/ 77 h 96"/>
                <a:gd name="T28" fmla="*/ 3 w 60"/>
                <a:gd name="T29" fmla="*/ 77 h 96"/>
                <a:gd name="T30" fmla="*/ 6 w 60"/>
                <a:gd name="T31" fmla="*/ 78 h 96"/>
                <a:gd name="T32" fmla="*/ 11 w 60"/>
                <a:gd name="T33" fmla="*/ 81 h 96"/>
                <a:gd name="T34" fmla="*/ 18 w 60"/>
                <a:gd name="T35" fmla="*/ 84 h 96"/>
                <a:gd name="T36" fmla="*/ 28 w 60"/>
                <a:gd name="T37" fmla="*/ 86 h 96"/>
                <a:gd name="T38" fmla="*/ 36 w 60"/>
                <a:gd name="T39" fmla="*/ 85 h 96"/>
                <a:gd name="T40" fmla="*/ 43 w 60"/>
                <a:gd name="T41" fmla="*/ 82 h 96"/>
                <a:gd name="T42" fmla="*/ 47 w 60"/>
                <a:gd name="T43" fmla="*/ 77 h 96"/>
                <a:gd name="T44" fmla="*/ 49 w 60"/>
                <a:gd name="T45" fmla="*/ 70 h 96"/>
                <a:gd name="T46" fmla="*/ 47 w 60"/>
                <a:gd name="T47" fmla="*/ 63 h 96"/>
                <a:gd name="T48" fmla="*/ 42 w 60"/>
                <a:gd name="T49" fmla="*/ 58 h 96"/>
                <a:gd name="T50" fmla="*/ 34 w 60"/>
                <a:gd name="T51" fmla="*/ 54 h 96"/>
                <a:gd name="T52" fmla="*/ 26 w 60"/>
                <a:gd name="T53" fmla="*/ 51 h 96"/>
                <a:gd name="T54" fmla="*/ 18 w 60"/>
                <a:gd name="T55" fmla="*/ 47 h 96"/>
                <a:gd name="T56" fmla="*/ 10 w 60"/>
                <a:gd name="T57" fmla="*/ 42 h 96"/>
                <a:gd name="T58" fmla="*/ 5 w 60"/>
                <a:gd name="T59" fmla="*/ 35 h 96"/>
                <a:gd name="T60" fmla="*/ 3 w 60"/>
                <a:gd name="T61" fmla="*/ 25 h 96"/>
                <a:gd name="T62" fmla="*/ 5 w 60"/>
                <a:gd name="T63" fmla="*/ 16 h 96"/>
                <a:gd name="T64" fmla="*/ 10 w 60"/>
                <a:gd name="T65" fmla="*/ 8 h 96"/>
                <a:gd name="T66" fmla="*/ 20 w 60"/>
                <a:gd name="T67" fmla="*/ 2 h 96"/>
                <a:gd name="T68" fmla="*/ 33 w 60"/>
                <a:gd name="T69" fmla="*/ 0 h 96"/>
                <a:gd name="T70" fmla="*/ 40 w 60"/>
                <a:gd name="T71" fmla="*/ 1 h 96"/>
                <a:gd name="T72" fmla="*/ 46 w 60"/>
                <a:gd name="T73" fmla="*/ 2 h 96"/>
                <a:gd name="T74" fmla="*/ 51 w 60"/>
                <a:gd name="T75" fmla="*/ 4 h 96"/>
                <a:gd name="T76" fmla="*/ 54 w 60"/>
                <a:gd name="T77" fmla="*/ 6 h 96"/>
                <a:gd name="T78" fmla="*/ 55 w 60"/>
                <a:gd name="T79" fmla="*/ 7 h 96"/>
                <a:gd name="T80" fmla="*/ 56 w 60"/>
                <a:gd name="T81" fmla="*/ 8 h 96"/>
                <a:gd name="T82" fmla="*/ 56 w 60"/>
                <a:gd name="T83" fmla="*/ 10 h 96"/>
                <a:gd name="T84" fmla="*/ 56 w 60"/>
                <a:gd name="T85" fmla="*/ 12 h 96"/>
                <a:gd name="T86" fmla="*/ 56 w 60"/>
                <a:gd name="T87" fmla="*/ 14 h 96"/>
                <a:gd name="T88" fmla="*/ 55 w 60"/>
                <a:gd name="T89" fmla="*/ 15 h 96"/>
                <a:gd name="T90" fmla="*/ 55 w 60"/>
                <a:gd name="T91" fmla="*/ 16 h 96"/>
                <a:gd name="T92" fmla="*/ 54 w 60"/>
                <a:gd name="T93" fmla="*/ 17 h 96"/>
                <a:gd name="T94" fmla="*/ 51 w 60"/>
                <a:gd name="T95" fmla="*/ 16 h 96"/>
                <a:gd name="T96" fmla="*/ 47 w 60"/>
                <a:gd name="T97" fmla="*/ 13 h 96"/>
                <a:gd name="T98" fmla="*/ 41 w 60"/>
                <a:gd name="T99" fmla="*/ 11 h 96"/>
                <a:gd name="T100" fmla="*/ 33 w 60"/>
                <a:gd name="T101" fmla="*/ 10 h 96"/>
                <a:gd name="T102" fmla="*/ 25 w 60"/>
                <a:gd name="T103" fmla="*/ 11 h 96"/>
                <a:gd name="T104" fmla="*/ 19 w 60"/>
                <a:gd name="T105" fmla="*/ 14 h 96"/>
                <a:gd name="T106" fmla="*/ 16 w 60"/>
                <a:gd name="T107" fmla="*/ 19 h 96"/>
                <a:gd name="T108" fmla="*/ 15 w 60"/>
                <a:gd name="T109" fmla="*/ 24 h 96"/>
                <a:gd name="T110" fmla="*/ 16 w 60"/>
                <a:gd name="T111" fmla="*/ 32 h 96"/>
                <a:gd name="T112" fmla="*/ 22 w 60"/>
                <a:gd name="T113" fmla="*/ 37 h 96"/>
                <a:gd name="T114" fmla="*/ 29 w 60"/>
                <a:gd name="T115" fmla="*/ 41 h 96"/>
                <a:gd name="T116" fmla="*/ 37 w 60"/>
                <a:gd name="T117" fmla="*/ 44 h 96"/>
                <a:gd name="T118" fmla="*/ 46 w 60"/>
                <a:gd name="T119" fmla="*/ 48 h 96"/>
                <a:gd name="T120" fmla="*/ 53 w 60"/>
                <a:gd name="T121" fmla="*/ 52 h 96"/>
                <a:gd name="T122" fmla="*/ 58 w 60"/>
                <a:gd name="T123" fmla="*/ 59 h 96"/>
                <a:gd name="T124" fmla="*/ 60 w 60"/>
                <a:gd name="T125" fmla="*/ 6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 h="96">
                  <a:moveTo>
                    <a:pt x="60" y="69"/>
                  </a:moveTo>
                  <a:cubicBezTo>
                    <a:pt x="60" y="73"/>
                    <a:pt x="59" y="77"/>
                    <a:pt x="58" y="80"/>
                  </a:cubicBezTo>
                  <a:cubicBezTo>
                    <a:pt x="56" y="83"/>
                    <a:pt x="54" y="86"/>
                    <a:pt x="51" y="89"/>
                  </a:cubicBezTo>
                  <a:cubicBezTo>
                    <a:pt x="48" y="91"/>
                    <a:pt x="45" y="93"/>
                    <a:pt x="41" y="94"/>
                  </a:cubicBezTo>
                  <a:cubicBezTo>
                    <a:pt x="37" y="95"/>
                    <a:pt x="32" y="96"/>
                    <a:pt x="27" y="96"/>
                  </a:cubicBezTo>
                  <a:cubicBezTo>
                    <a:pt x="24" y="96"/>
                    <a:pt x="21" y="96"/>
                    <a:pt x="19" y="95"/>
                  </a:cubicBezTo>
                  <a:cubicBezTo>
                    <a:pt x="16" y="95"/>
                    <a:pt x="13" y="94"/>
                    <a:pt x="11" y="93"/>
                  </a:cubicBezTo>
                  <a:cubicBezTo>
                    <a:pt x="9" y="92"/>
                    <a:pt x="7" y="92"/>
                    <a:pt x="6" y="91"/>
                  </a:cubicBezTo>
                  <a:cubicBezTo>
                    <a:pt x="4" y="90"/>
                    <a:pt x="3" y="89"/>
                    <a:pt x="2" y="89"/>
                  </a:cubicBezTo>
                  <a:cubicBezTo>
                    <a:pt x="1" y="88"/>
                    <a:pt x="1" y="87"/>
                    <a:pt x="1" y="86"/>
                  </a:cubicBezTo>
                  <a:cubicBezTo>
                    <a:pt x="0" y="85"/>
                    <a:pt x="0" y="84"/>
                    <a:pt x="0" y="82"/>
                  </a:cubicBezTo>
                  <a:cubicBezTo>
                    <a:pt x="0" y="81"/>
                    <a:pt x="0" y="81"/>
                    <a:pt x="0" y="80"/>
                  </a:cubicBezTo>
                  <a:cubicBezTo>
                    <a:pt x="0" y="79"/>
                    <a:pt x="1" y="79"/>
                    <a:pt x="1" y="78"/>
                  </a:cubicBezTo>
                  <a:cubicBezTo>
                    <a:pt x="1" y="78"/>
                    <a:pt x="1" y="78"/>
                    <a:pt x="2" y="77"/>
                  </a:cubicBezTo>
                  <a:cubicBezTo>
                    <a:pt x="2" y="77"/>
                    <a:pt x="2" y="77"/>
                    <a:pt x="3" y="77"/>
                  </a:cubicBezTo>
                  <a:cubicBezTo>
                    <a:pt x="3" y="77"/>
                    <a:pt x="4" y="77"/>
                    <a:pt x="6" y="78"/>
                  </a:cubicBezTo>
                  <a:cubicBezTo>
                    <a:pt x="7" y="79"/>
                    <a:pt x="9" y="80"/>
                    <a:pt x="11" y="81"/>
                  </a:cubicBezTo>
                  <a:cubicBezTo>
                    <a:pt x="13" y="82"/>
                    <a:pt x="15" y="83"/>
                    <a:pt x="18" y="84"/>
                  </a:cubicBezTo>
                  <a:cubicBezTo>
                    <a:pt x="21" y="85"/>
                    <a:pt x="24" y="86"/>
                    <a:pt x="28" y="86"/>
                  </a:cubicBezTo>
                  <a:cubicBezTo>
                    <a:pt x="31" y="86"/>
                    <a:pt x="34" y="85"/>
                    <a:pt x="36" y="85"/>
                  </a:cubicBezTo>
                  <a:cubicBezTo>
                    <a:pt x="39" y="84"/>
                    <a:pt x="41" y="83"/>
                    <a:pt x="43" y="82"/>
                  </a:cubicBezTo>
                  <a:cubicBezTo>
                    <a:pt x="45" y="80"/>
                    <a:pt x="46" y="79"/>
                    <a:pt x="47" y="77"/>
                  </a:cubicBezTo>
                  <a:cubicBezTo>
                    <a:pt x="48" y="75"/>
                    <a:pt x="49" y="72"/>
                    <a:pt x="49" y="70"/>
                  </a:cubicBezTo>
                  <a:cubicBezTo>
                    <a:pt x="49" y="67"/>
                    <a:pt x="48" y="65"/>
                    <a:pt x="47" y="63"/>
                  </a:cubicBezTo>
                  <a:cubicBezTo>
                    <a:pt x="45" y="61"/>
                    <a:pt x="44" y="59"/>
                    <a:pt x="42" y="58"/>
                  </a:cubicBezTo>
                  <a:cubicBezTo>
                    <a:pt x="39" y="56"/>
                    <a:pt x="37" y="55"/>
                    <a:pt x="34" y="54"/>
                  </a:cubicBezTo>
                  <a:cubicBezTo>
                    <a:pt x="32" y="53"/>
                    <a:pt x="29" y="52"/>
                    <a:pt x="26" y="51"/>
                  </a:cubicBezTo>
                  <a:cubicBezTo>
                    <a:pt x="23" y="50"/>
                    <a:pt x="20" y="48"/>
                    <a:pt x="18" y="47"/>
                  </a:cubicBezTo>
                  <a:cubicBezTo>
                    <a:pt x="15" y="46"/>
                    <a:pt x="12" y="44"/>
                    <a:pt x="10" y="42"/>
                  </a:cubicBezTo>
                  <a:cubicBezTo>
                    <a:pt x="8" y="40"/>
                    <a:pt x="7" y="38"/>
                    <a:pt x="5" y="35"/>
                  </a:cubicBezTo>
                  <a:cubicBezTo>
                    <a:pt x="4" y="32"/>
                    <a:pt x="3" y="29"/>
                    <a:pt x="3" y="25"/>
                  </a:cubicBezTo>
                  <a:cubicBezTo>
                    <a:pt x="3" y="22"/>
                    <a:pt x="4" y="19"/>
                    <a:pt x="5" y="16"/>
                  </a:cubicBezTo>
                  <a:cubicBezTo>
                    <a:pt x="6" y="13"/>
                    <a:pt x="8" y="10"/>
                    <a:pt x="10" y="8"/>
                  </a:cubicBezTo>
                  <a:cubicBezTo>
                    <a:pt x="13" y="6"/>
                    <a:pt x="16" y="4"/>
                    <a:pt x="20" y="2"/>
                  </a:cubicBezTo>
                  <a:cubicBezTo>
                    <a:pt x="24" y="1"/>
                    <a:pt x="28" y="0"/>
                    <a:pt x="33" y="0"/>
                  </a:cubicBezTo>
                  <a:cubicBezTo>
                    <a:pt x="36" y="0"/>
                    <a:pt x="38" y="0"/>
                    <a:pt x="40" y="1"/>
                  </a:cubicBezTo>
                  <a:cubicBezTo>
                    <a:pt x="42" y="1"/>
                    <a:pt x="44" y="2"/>
                    <a:pt x="46" y="2"/>
                  </a:cubicBezTo>
                  <a:cubicBezTo>
                    <a:pt x="48" y="3"/>
                    <a:pt x="49" y="3"/>
                    <a:pt x="51" y="4"/>
                  </a:cubicBezTo>
                  <a:cubicBezTo>
                    <a:pt x="52" y="5"/>
                    <a:pt x="53" y="5"/>
                    <a:pt x="54" y="6"/>
                  </a:cubicBezTo>
                  <a:cubicBezTo>
                    <a:pt x="54" y="6"/>
                    <a:pt x="55" y="7"/>
                    <a:pt x="55" y="7"/>
                  </a:cubicBezTo>
                  <a:cubicBezTo>
                    <a:pt x="55" y="8"/>
                    <a:pt x="55" y="8"/>
                    <a:pt x="56" y="8"/>
                  </a:cubicBezTo>
                  <a:cubicBezTo>
                    <a:pt x="56" y="9"/>
                    <a:pt x="56" y="9"/>
                    <a:pt x="56" y="10"/>
                  </a:cubicBezTo>
                  <a:cubicBezTo>
                    <a:pt x="56" y="10"/>
                    <a:pt x="56" y="11"/>
                    <a:pt x="56" y="12"/>
                  </a:cubicBezTo>
                  <a:cubicBezTo>
                    <a:pt x="56" y="13"/>
                    <a:pt x="56" y="13"/>
                    <a:pt x="56" y="14"/>
                  </a:cubicBezTo>
                  <a:cubicBezTo>
                    <a:pt x="56" y="14"/>
                    <a:pt x="55" y="15"/>
                    <a:pt x="55" y="15"/>
                  </a:cubicBezTo>
                  <a:cubicBezTo>
                    <a:pt x="55" y="16"/>
                    <a:pt x="55" y="16"/>
                    <a:pt x="55" y="16"/>
                  </a:cubicBezTo>
                  <a:cubicBezTo>
                    <a:pt x="54" y="17"/>
                    <a:pt x="54" y="17"/>
                    <a:pt x="54" y="17"/>
                  </a:cubicBezTo>
                  <a:cubicBezTo>
                    <a:pt x="53" y="17"/>
                    <a:pt x="52" y="16"/>
                    <a:pt x="51" y="16"/>
                  </a:cubicBezTo>
                  <a:cubicBezTo>
                    <a:pt x="50" y="15"/>
                    <a:pt x="49" y="14"/>
                    <a:pt x="47" y="13"/>
                  </a:cubicBezTo>
                  <a:cubicBezTo>
                    <a:pt x="45" y="13"/>
                    <a:pt x="43" y="12"/>
                    <a:pt x="41" y="11"/>
                  </a:cubicBezTo>
                  <a:cubicBezTo>
                    <a:pt x="39" y="10"/>
                    <a:pt x="36" y="10"/>
                    <a:pt x="33" y="10"/>
                  </a:cubicBezTo>
                  <a:cubicBezTo>
                    <a:pt x="30" y="10"/>
                    <a:pt x="27" y="10"/>
                    <a:pt x="25" y="11"/>
                  </a:cubicBezTo>
                  <a:cubicBezTo>
                    <a:pt x="22" y="12"/>
                    <a:pt x="21" y="13"/>
                    <a:pt x="19" y="14"/>
                  </a:cubicBezTo>
                  <a:cubicBezTo>
                    <a:pt x="18" y="15"/>
                    <a:pt x="16" y="17"/>
                    <a:pt x="16" y="19"/>
                  </a:cubicBezTo>
                  <a:cubicBezTo>
                    <a:pt x="15" y="20"/>
                    <a:pt x="15" y="22"/>
                    <a:pt x="15" y="24"/>
                  </a:cubicBezTo>
                  <a:cubicBezTo>
                    <a:pt x="15" y="27"/>
                    <a:pt x="15" y="30"/>
                    <a:pt x="16" y="32"/>
                  </a:cubicBezTo>
                  <a:cubicBezTo>
                    <a:pt x="18" y="34"/>
                    <a:pt x="20" y="35"/>
                    <a:pt x="22" y="37"/>
                  </a:cubicBezTo>
                  <a:cubicBezTo>
                    <a:pt x="24" y="38"/>
                    <a:pt x="26" y="39"/>
                    <a:pt x="29" y="41"/>
                  </a:cubicBezTo>
                  <a:cubicBezTo>
                    <a:pt x="32" y="42"/>
                    <a:pt x="35" y="43"/>
                    <a:pt x="37" y="44"/>
                  </a:cubicBezTo>
                  <a:cubicBezTo>
                    <a:pt x="40" y="45"/>
                    <a:pt x="43" y="46"/>
                    <a:pt x="46" y="48"/>
                  </a:cubicBezTo>
                  <a:cubicBezTo>
                    <a:pt x="49" y="49"/>
                    <a:pt x="51" y="50"/>
                    <a:pt x="53" y="52"/>
                  </a:cubicBezTo>
                  <a:cubicBezTo>
                    <a:pt x="55" y="54"/>
                    <a:pt x="57" y="57"/>
                    <a:pt x="58" y="59"/>
                  </a:cubicBezTo>
                  <a:cubicBezTo>
                    <a:pt x="60" y="62"/>
                    <a:pt x="60" y="65"/>
                    <a:pt x="60" y="69"/>
                  </a:cubicBezTo>
                  <a:close/>
                </a:path>
              </a:pathLst>
            </a:custGeom>
            <a:solidFill>
              <a:schemeClr val="tx1">
                <a:alpha val="50000"/>
              </a:schemeClr>
            </a:solidFill>
            <a:ln>
              <a:noFill/>
            </a:ln>
          </p:spPr>
          <p:txBody>
            <a:bodyPr vert="horz" wrap="square" lIns="91440" tIns="45720" rIns="91440" bIns="45720" numCol="1" anchor="t" anchorCtr="0" compatLnSpc="1">
              <a:prstTxWarp prst="textNoShape">
                <a:avLst/>
              </a:prstTxWarp>
            </a:bodyPr>
            <a:lstStyle/>
            <a:p>
              <a:endParaRPr lang="ko-KR" altLang="en-US"/>
            </a:p>
          </p:txBody>
        </p:sp>
        <p:sp>
          <p:nvSpPr>
            <p:cNvPr id="26" name="Freeform 17"/>
            <p:cNvSpPr>
              <a:spLocks/>
            </p:cNvSpPr>
            <p:nvPr/>
          </p:nvSpPr>
          <p:spPr bwMode="auto">
            <a:xfrm>
              <a:off x="5432410" y="5711825"/>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55B33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7" name="Freeform 18"/>
            <p:cNvSpPr>
              <a:spLocks/>
            </p:cNvSpPr>
            <p:nvPr/>
          </p:nvSpPr>
          <p:spPr bwMode="auto">
            <a:xfrm>
              <a:off x="5432410" y="5711825"/>
              <a:ext cx="136092" cy="153678"/>
            </a:xfrm>
            <a:custGeom>
              <a:avLst/>
              <a:gdLst>
                <a:gd name="T0" fmla="*/ 86 w 86"/>
                <a:gd name="T1" fmla="*/ 99 h 99"/>
                <a:gd name="T2" fmla="*/ 86 w 86"/>
                <a:gd name="T3" fmla="*/ 0 h 99"/>
                <a:gd name="T4" fmla="*/ 0 w 86"/>
                <a:gd name="T5" fmla="*/ 50 h 99"/>
              </a:gdLst>
              <a:ahLst/>
              <a:cxnLst>
                <a:cxn ang="0">
                  <a:pos x="T0" y="T1"/>
                </a:cxn>
                <a:cxn ang="0">
                  <a:pos x="T2" y="T3"/>
                </a:cxn>
                <a:cxn ang="0">
                  <a:pos x="T4" y="T5"/>
                </a:cxn>
              </a:cxnLst>
              <a:rect l="0" t="0" r="r" b="b"/>
              <a:pathLst>
                <a:path w="86" h="99">
                  <a:moveTo>
                    <a:pt x="86" y="99"/>
                  </a:moveTo>
                  <a:lnTo>
                    <a:pt x="86" y="0"/>
                  </a:lnTo>
                  <a:lnTo>
                    <a:pt x="0" y="5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8" name="Freeform 19"/>
            <p:cNvSpPr>
              <a:spLocks/>
            </p:cNvSpPr>
            <p:nvPr/>
          </p:nvSpPr>
          <p:spPr bwMode="auto">
            <a:xfrm>
              <a:off x="5427663" y="5804963"/>
              <a:ext cx="136092" cy="152125"/>
            </a:xfrm>
            <a:custGeom>
              <a:avLst/>
              <a:gdLst>
                <a:gd name="T0" fmla="*/ 0 w 86"/>
                <a:gd name="T1" fmla="*/ 0 h 98"/>
                <a:gd name="T2" fmla="*/ 0 w 86"/>
                <a:gd name="T3" fmla="*/ 98 h 98"/>
                <a:gd name="T4" fmla="*/ 86 w 86"/>
                <a:gd name="T5" fmla="*/ 48 h 98"/>
                <a:gd name="T6" fmla="*/ 86 w 86"/>
                <a:gd name="T7" fmla="*/ 48 h 98"/>
                <a:gd name="T8" fmla="*/ 0 w 86"/>
                <a:gd name="T9" fmla="*/ 0 h 98"/>
              </a:gdLst>
              <a:ahLst/>
              <a:cxnLst>
                <a:cxn ang="0">
                  <a:pos x="T0" y="T1"/>
                </a:cxn>
                <a:cxn ang="0">
                  <a:pos x="T2" y="T3"/>
                </a:cxn>
                <a:cxn ang="0">
                  <a:pos x="T4" y="T5"/>
                </a:cxn>
                <a:cxn ang="0">
                  <a:pos x="T6" y="T7"/>
                </a:cxn>
                <a:cxn ang="0">
                  <a:pos x="T8" y="T9"/>
                </a:cxn>
              </a:cxnLst>
              <a:rect l="0" t="0" r="r" b="b"/>
              <a:pathLst>
                <a:path w="86" h="98">
                  <a:moveTo>
                    <a:pt x="0" y="0"/>
                  </a:moveTo>
                  <a:lnTo>
                    <a:pt x="0" y="98"/>
                  </a:lnTo>
                  <a:lnTo>
                    <a:pt x="86" y="48"/>
                  </a:lnTo>
                  <a:lnTo>
                    <a:pt x="86" y="48"/>
                  </a:lnTo>
                  <a:lnTo>
                    <a:pt x="0" y="0"/>
                  </a:lnTo>
                  <a:close/>
                </a:path>
              </a:pathLst>
            </a:custGeom>
            <a:solidFill>
              <a:srgbClr val="F398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29" name="Freeform 20"/>
            <p:cNvSpPr>
              <a:spLocks/>
            </p:cNvSpPr>
            <p:nvPr/>
          </p:nvSpPr>
          <p:spPr bwMode="auto">
            <a:xfrm>
              <a:off x="5432410" y="5894996"/>
              <a:ext cx="136092" cy="153678"/>
            </a:xfrm>
            <a:custGeom>
              <a:avLst/>
              <a:gdLst>
                <a:gd name="T0" fmla="*/ 86 w 86"/>
                <a:gd name="T1" fmla="*/ 99 h 99"/>
                <a:gd name="T2" fmla="*/ 86 w 86"/>
                <a:gd name="T3" fmla="*/ 0 h 99"/>
                <a:gd name="T4" fmla="*/ 0 w 86"/>
                <a:gd name="T5" fmla="*/ 50 h 99"/>
                <a:gd name="T6" fmla="*/ 86 w 86"/>
                <a:gd name="T7" fmla="*/ 99 h 99"/>
              </a:gdLst>
              <a:ahLst/>
              <a:cxnLst>
                <a:cxn ang="0">
                  <a:pos x="T0" y="T1"/>
                </a:cxn>
                <a:cxn ang="0">
                  <a:pos x="T2" y="T3"/>
                </a:cxn>
                <a:cxn ang="0">
                  <a:pos x="T4" y="T5"/>
                </a:cxn>
                <a:cxn ang="0">
                  <a:pos x="T6" y="T7"/>
                </a:cxn>
              </a:cxnLst>
              <a:rect l="0" t="0" r="r" b="b"/>
              <a:pathLst>
                <a:path w="86" h="99">
                  <a:moveTo>
                    <a:pt x="86" y="99"/>
                  </a:moveTo>
                  <a:lnTo>
                    <a:pt x="86" y="0"/>
                  </a:lnTo>
                  <a:lnTo>
                    <a:pt x="0" y="50"/>
                  </a:lnTo>
                  <a:lnTo>
                    <a:pt x="86" y="99"/>
                  </a:lnTo>
                  <a:close/>
                </a:path>
              </a:pathLst>
            </a:custGeom>
            <a:solidFill>
              <a:srgbClr val="E8382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30" name="Freeform 21"/>
            <p:cNvSpPr>
              <a:spLocks/>
            </p:cNvSpPr>
            <p:nvPr/>
          </p:nvSpPr>
          <p:spPr bwMode="auto">
            <a:xfrm>
              <a:off x="5582745" y="5711825"/>
              <a:ext cx="136092" cy="153678"/>
            </a:xfrm>
            <a:custGeom>
              <a:avLst/>
              <a:gdLst>
                <a:gd name="T0" fmla="*/ 86 w 86"/>
                <a:gd name="T1" fmla="*/ 50 h 99"/>
                <a:gd name="T2" fmla="*/ 0 w 86"/>
                <a:gd name="T3" fmla="*/ 0 h 99"/>
                <a:gd name="T4" fmla="*/ 0 w 86"/>
                <a:gd name="T5" fmla="*/ 99 h 99"/>
                <a:gd name="T6" fmla="*/ 86 w 86"/>
                <a:gd name="T7" fmla="*/ 50 h 99"/>
              </a:gdLst>
              <a:ahLst/>
              <a:cxnLst>
                <a:cxn ang="0">
                  <a:pos x="T0" y="T1"/>
                </a:cxn>
                <a:cxn ang="0">
                  <a:pos x="T2" y="T3"/>
                </a:cxn>
                <a:cxn ang="0">
                  <a:pos x="T4" y="T5"/>
                </a:cxn>
                <a:cxn ang="0">
                  <a:pos x="T6" y="T7"/>
                </a:cxn>
              </a:cxnLst>
              <a:rect l="0" t="0" r="r" b="b"/>
              <a:pathLst>
                <a:path w="86" h="99">
                  <a:moveTo>
                    <a:pt x="86" y="50"/>
                  </a:moveTo>
                  <a:lnTo>
                    <a:pt x="0" y="0"/>
                  </a:lnTo>
                  <a:lnTo>
                    <a:pt x="0" y="99"/>
                  </a:lnTo>
                  <a:lnTo>
                    <a:pt x="86" y="50"/>
                  </a:lnTo>
                  <a:close/>
                </a:path>
              </a:pathLst>
            </a:custGeom>
            <a:solidFill>
              <a:srgbClr val="00A0E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pic>
        <p:nvPicPr>
          <p:cNvPr id="31" name="Picture 30">
            <a:extLst>
              <a:ext uri="{FF2B5EF4-FFF2-40B4-BE49-F238E27FC236}">
                <a16:creationId xmlns:a16="http://schemas.microsoft.com/office/drawing/2014/main" id="{0B0A6597-70F8-5044-818C-018947FE7C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10" y="-611831"/>
            <a:ext cx="1871919" cy="1871919"/>
          </a:xfrm>
          <a:prstGeom prst="rect">
            <a:avLst/>
          </a:prstGeom>
        </p:spPr>
      </p:pic>
      <p:sp>
        <p:nvSpPr>
          <p:cNvPr id="2" name="Rectangle 1">
            <a:extLst>
              <a:ext uri="{FF2B5EF4-FFF2-40B4-BE49-F238E27FC236}">
                <a16:creationId xmlns:a16="http://schemas.microsoft.com/office/drawing/2014/main" id="{02E044F8-2423-BA48-AF64-EE49472BF93D}"/>
              </a:ext>
            </a:extLst>
          </p:cNvPr>
          <p:cNvSpPr/>
          <p:nvPr/>
        </p:nvSpPr>
        <p:spPr>
          <a:xfrm>
            <a:off x="5243918" y="1848138"/>
            <a:ext cx="1524713" cy="369332"/>
          </a:xfrm>
          <a:prstGeom prst="rect">
            <a:avLst/>
          </a:prstGeom>
        </p:spPr>
        <p:txBody>
          <a:bodyPr wrap="none">
            <a:spAutoFit/>
          </a:bodyPr>
          <a:lstStyle/>
          <a:p>
            <a:r>
              <a:rPr lang="en-US" b="1" dirty="0">
                <a:solidFill>
                  <a:schemeClr val="bg1"/>
                </a:solidFill>
              </a:rPr>
              <a:t>9-March-2021</a:t>
            </a:r>
            <a:endParaRPr lang="en-SA" dirty="0"/>
          </a:p>
        </p:txBody>
      </p:sp>
    </p:spTree>
    <p:extLst>
      <p:ext uri="{BB962C8B-B14F-4D97-AF65-F5344CB8AC3E}">
        <p14:creationId xmlns:p14="http://schemas.microsoft.com/office/powerpoint/2010/main" val="3220459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5662795" y="-3745097"/>
            <a:ext cx="1354979" cy="10750169"/>
          </a:xfrm>
          <a:prstGeom prst="downArrow">
            <a:avLst>
              <a:gd name="adj1" fmla="val 100000"/>
              <a:gd name="adj2" fmla="val 22582"/>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제목 2"/>
          <p:cNvSpPr>
            <a:spLocks noGrp="1"/>
          </p:cNvSpPr>
          <p:nvPr>
            <p:ph type="title"/>
          </p:nvPr>
        </p:nvSpPr>
        <p:spPr>
          <a:xfrm>
            <a:off x="1286932" y="1398449"/>
            <a:ext cx="10023398" cy="663554"/>
          </a:xfrm>
        </p:spPr>
        <p:txBody>
          <a:bodyPr vert="horz" lIns="91440" tIns="45720" rIns="91440" bIns="45720" rtlCol="0" anchor="ctr">
            <a:noAutofit/>
          </a:bodyPr>
          <a:lstStyle/>
          <a:p>
            <a:pPr latinLnBrk="0"/>
            <a:r>
              <a:rPr lang="en-US" sz="2400" kern="1200" dirty="0">
                <a:solidFill>
                  <a:srgbClr val="FFFFFF"/>
                </a:solidFill>
                <a:latin typeface="+mj-lt"/>
                <a:ea typeface="+mj-ea"/>
                <a:cs typeface="+mj-cs"/>
              </a:rPr>
              <a:t> </a:t>
            </a:r>
            <a:r>
              <a:rPr lang="en-IN" sz="2400" dirty="0"/>
              <a:t>There is no discount for Female customers as the price distribution is very similar for both</a:t>
            </a:r>
            <a:r>
              <a:rPr lang="ar-SA" sz="2400" dirty="0"/>
              <a:t> </a:t>
            </a:r>
            <a:r>
              <a:rPr lang="en-IN" sz="2400" dirty="0"/>
              <a:t>gender considered over yearly.</a:t>
            </a:r>
            <a:br>
              <a:rPr lang="en-IN" sz="2400" dirty="0"/>
            </a:br>
            <a:endParaRPr lang="en-US" altLang="ko-KR" sz="2400" kern="1200" dirty="0">
              <a:solidFill>
                <a:srgbClr val="FFFFFF"/>
              </a:solidFill>
              <a:latin typeface="+mj-lt"/>
              <a:ea typeface="+mj-ea"/>
              <a:cs typeface="+mj-cs"/>
            </a:endParaRPr>
          </a:p>
        </p:txBody>
      </p:sp>
      <p:sp>
        <p:nvSpPr>
          <p:cNvPr id="12" name="Content Placeholder 11">
            <a:extLst>
              <a:ext uri="{FF2B5EF4-FFF2-40B4-BE49-F238E27FC236}">
                <a16:creationId xmlns:a16="http://schemas.microsoft.com/office/drawing/2014/main" id="{78DACA73-3238-4525-9190-74C361288059}"/>
              </a:ext>
            </a:extLst>
          </p:cNvPr>
          <p:cNvSpPr>
            <a:spLocks noGrp="1"/>
          </p:cNvSpPr>
          <p:nvPr>
            <p:ph idx="1"/>
          </p:nvPr>
        </p:nvSpPr>
        <p:spPr>
          <a:xfrm>
            <a:off x="1286931" y="2962451"/>
            <a:ext cx="2779954" cy="2820012"/>
          </a:xfrm>
        </p:spPr>
        <p:txBody>
          <a:bodyPr vert="horz" lIns="91440" tIns="45720" rIns="91440" bIns="45720" rtlCol="0">
            <a:normAutofit/>
          </a:bodyPr>
          <a:lstStyle/>
          <a:p>
            <a:pPr marL="228600" indent="-228600" algn="r" defTabSz="914400" rtl="1" eaLnBrk="1" latinLnBrk="0" hangingPunct="1">
              <a:lnSpc>
                <a:spcPct val="90000"/>
              </a:lnSpc>
              <a:spcBef>
                <a:spcPts val="1000"/>
              </a:spcBef>
              <a:buFont typeface="Arial" panose="020B0604020202020204" pitchFamily="34" charset="0"/>
              <a:buChar char="•"/>
            </a:pPr>
            <a:endParaRPr lang="en-US" sz="1600" dirty="0">
              <a:solidFill>
                <a:schemeClr val="tx1"/>
              </a:solidFill>
              <a:latin typeface="+mn-lt"/>
              <a:ea typeface="+mn-ea"/>
            </a:endParaRPr>
          </a:p>
        </p:txBody>
      </p:sp>
      <p:pic>
        <p:nvPicPr>
          <p:cNvPr id="8" name="Content Placeholder 7" descr="A picture containing text, stationary, screenshot, vector graphics&#10;&#10;Description automatically generated">
            <a:extLst>
              <a:ext uri="{FF2B5EF4-FFF2-40B4-BE49-F238E27FC236}">
                <a16:creationId xmlns:a16="http://schemas.microsoft.com/office/drawing/2014/main" id="{F308B561-8B72-1B49-ABBF-F4A220BAB6F9}"/>
              </a:ext>
            </a:extLst>
          </p:cNvPr>
          <p:cNvPicPr>
            <a:picLocks noChangeAspect="1"/>
          </p:cNvPicPr>
          <p:nvPr/>
        </p:nvPicPr>
        <p:blipFill>
          <a:blip r:embed="rId3"/>
          <a:stretch>
            <a:fillRect/>
          </a:stretch>
        </p:blipFill>
        <p:spPr>
          <a:xfrm>
            <a:off x="1795413" y="2702714"/>
            <a:ext cx="8406601" cy="3719921"/>
          </a:xfrm>
          <a:prstGeom prst="rect">
            <a:avLst/>
          </a:prstGeom>
        </p:spPr>
      </p:pic>
      <p:grpSp>
        <p:nvGrpSpPr>
          <p:cNvPr id="4" name="그룹 3"/>
          <p:cNvGrpSpPr/>
          <p:nvPr/>
        </p:nvGrpSpPr>
        <p:grpSpPr>
          <a:xfrm rot="5400000">
            <a:off x="1696376" y="385766"/>
            <a:ext cx="298268" cy="199284"/>
            <a:chOff x="-1620688" y="2063274"/>
            <a:chExt cx="996901" cy="666065"/>
          </a:xfrm>
        </p:grpSpPr>
        <p:sp>
          <p:nvSpPr>
            <p:cNvPr id="5" name="직사각형 4"/>
            <p:cNvSpPr/>
            <p:nvPr/>
          </p:nvSpPr>
          <p:spPr>
            <a:xfrm>
              <a:off x="-1289496" y="2063274"/>
              <a:ext cx="331192" cy="3311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1620688"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954979"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 name="TextBox 1">
            <a:extLst>
              <a:ext uri="{FF2B5EF4-FFF2-40B4-BE49-F238E27FC236}">
                <a16:creationId xmlns:a16="http://schemas.microsoft.com/office/drawing/2014/main" id="{4B5D18BE-A5BE-6341-87A9-BD4582D84BE2}"/>
              </a:ext>
            </a:extLst>
          </p:cNvPr>
          <p:cNvSpPr txBox="1"/>
          <p:nvPr/>
        </p:nvSpPr>
        <p:spPr>
          <a:xfrm>
            <a:off x="2163337" y="158701"/>
            <a:ext cx="5859040" cy="584775"/>
          </a:xfrm>
          <a:prstGeom prst="rect">
            <a:avLst/>
          </a:prstGeom>
          <a:noFill/>
        </p:spPr>
        <p:txBody>
          <a:bodyPr wrap="none" rtlCol="0">
            <a:spAutoFit/>
          </a:bodyPr>
          <a:lstStyle/>
          <a:p>
            <a:r>
              <a:rPr lang="en-US" sz="3200" dirty="0">
                <a:solidFill>
                  <a:schemeClr val="bg1"/>
                </a:solidFill>
              </a:rPr>
              <a:t> Price difference based on gender</a:t>
            </a:r>
            <a:endParaRPr lang="en-SA" sz="3200" dirty="0">
              <a:solidFill>
                <a:schemeClr val="bg1"/>
              </a:solidFill>
            </a:endParaRPr>
          </a:p>
        </p:txBody>
      </p:sp>
    </p:spTree>
    <p:extLst>
      <p:ext uri="{BB962C8B-B14F-4D97-AF65-F5344CB8AC3E}">
        <p14:creationId xmlns:p14="http://schemas.microsoft.com/office/powerpoint/2010/main" val="252902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제목 2"/>
          <p:cNvSpPr>
            <a:spLocks noGrp="1"/>
          </p:cNvSpPr>
          <p:nvPr>
            <p:ph type="title"/>
          </p:nvPr>
        </p:nvSpPr>
        <p:spPr>
          <a:xfrm>
            <a:off x="524256" y="491260"/>
            <a:ext cx="6594189" cy="1625210"/>
          </a:xfrm>
        </p:spPr>
        <p:txBody>
          <a:bodyPr vert="horz" lIns="91440" tIns="45720" rIns="91440" bIns="45720" rtlCol="0" anchor="ctr">
            <a:normAutofit/>
          </a:bodyPr>
          <a:lstStyle/>
          <a:p>
            <a:pPr latinLnBrk="0"/>
            <a:r>
              <a:rPr lang="en-US" sz="4400" dirty="0">
                <a:solidFill>
                  <a:srgbClr val="FFFFFF"/>
                </a:solidFill>
                <a:ea typeface="+mj-ea"/>
              </a:rPr>
              <a:t> Preferred Cab Company</a:t>
            </a:r>
            <a:endParaRPr lang="en-US" altLang="ko-KR" sz="4400" dirty="0">
              <a:solidFill>
                <a:srgbClr val="FFFFFF"/>
              </a:solidFill>
              <a:ea typeface="+mj-ea"/>
            </a:endParaRPr>
          </a:p>
        </p:txBody>
      </p:sp>
      <p:sp>
        <p:nvSpPr>
          <p:cNvPr id="17" name="Rectangle 16">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Content Placeholder 11">
            <a:extLst>
              <a:ext uri="{FF2B5EF4-FFF2-40B4-BE49-F238E27FC236}">
                <a16:creationId xmlns:a16="http://schemas.microsoft.com/office/drawing/2014/main" id="{11B93858-A650-4302-AE90-84FD8E95214F}"/>
              </a:ext>
            </a:extLst>
          </p:cNvPr>
          <p:cNvSpPr>
            <a:spLocks noGrp="1"/>
          </p:cNvSpPr>
          <p:nvPr>
            <p:ph idx="1"/>
          </p:nvPr>
        </p:nvSpPr>
        <p:spPr>
          <a:xfrm>
            <a:off x="8029319" y="917725"/>
            <a:ext cx="3424739" cy="4852362"/>
          </a:xfrm>
        </p:spPr>
        <p:txBody>
          <a:bodyPr vert="horz" lIns="91440" tIns="45720" rIns="91440" bIns="45720" rtlCol="0" anchor="ctr">
            <a:normAutofit/>
          </a:bodyPr>
          <a:lstStyle/>
          <a:p>
            <a:pPr marL="342900" indent="-342900">
              <a:buFont typeface="Arial" panose="020B0604020202020204" pitchFamily="34" charset="0"/>
              <a:buChar char="•"/>
            </a:pPr>
            <a:r>
              <a:rPr lang="en-IN" dirty="0">
                <a:solidFill>
                  <a:schemeClr val="bg1"/>
                </a:solidFill>
              </a:rPr>
              <a:t>Yellow Cabs are used more than Pink Cabs.</a:t>
            </a:r>
          </a:p>
          <a:p>
            <a:pPr marL="342900" indent="-342900">
              <a:buFont typeface="Arial" panose="020B0604020202020204" pitchFamily="34" charset="0"/>
              <a:buChar char="•"/>
            </a:pPr>
            <a:endParaRPr lang="en-IN" dirty="0">
              <a:solidFill>
                <a:schemeClr val="bg1"/>
              </a:solidFill>
            </a:endParaRPr>
          </a:p>
          <a:p>
            <a:pPr marL="342900" indent="-342900">
              <a:buFont typeface="Arial" panose="020B0604020202020204" pitchFamily="34" charset="0"/>
              <a:buChar char="•"/>
            </a:pPr>
            <a:r>
              <a:rPr lang="en-IN" dirty="0">
                <a:solidFill>
                  <a:schemeClr val="bg1"/>
                </a:solidFill>
              </a:rPr>
              <a:t> More than 76% cabs.</a:t>
            </a:r>
          </a:p>
        </p:txBody>
      </p:sp>
      <p:grpSp>
        <p:nvGrpSpPr>
          <p:cNvPr id="4" name="그룹 3"/>
          <p:cNvGrpSpPr/>
          <p:nvPr/>
        </p:nvGrpSpPr>
        <p:grpSpPr>
          <a:xfrm rot="5400000">
            <a:off x="474764" y="1204223"/>
            <a:ext cx="298268" cy="199284"/>
            <a:chOff x="-1620688" y="2063274"/>
            <a:chExt cx="996901" cy="666065"/>
          </a:xfrm>
        </p:grpSpPr>
        <p:sp>
          <p:nvSpPr>
            <p:cNvPr id="5" name="직사각형 4"/>
            <p:cNvSpPr/>
            <p:nvPr/>
          </p:nvSpPr>
          <p:spPr>
            <a:xfrm>
              <a:off x="-1289496" y="2063274"/>
              <a:ext cx="331192" cy="3311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1620688"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954979"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pic>
        <p:nvPicPr>
          <p:cNvPr id="8" name="Picture 7" descr="Chart, bar chart&#10;&#10;Description automatically generated">
            <a:extLst>
              <a:ext uri="{FF2B5EF4-FFF2-40B4-BE49-F238E27FC236}">
                <a16:creationId xmlns:a16="http://schemas.microsoft.com/office/drawing/2014/main" id="{F671EF76-8D72-D243-945C-41903FCD7351}"/>
              </a:ext>
            </a:extLst>
          </p:cNvPr>
          <p:cNvPicPr>
            <a:picLocks noChangeAspect="1"/>
          </p:cNvPicPr>
          <p:nvPr/>
        </p:nvPicPr>
        <p:blipFill>
          <a:blip r:embed="rId3"/>
          <a:stretch>
            <a:fillRect/>
          </a:stretch>
        </p:blipFill>
        <p:spPr>
          <a:xfrm>
            <a:off x="285751" y="2696705"/>
            <a:ext cx="7177697" cy="3843794"/>
          </a:xfrm>
          <a:prstGeom prst="rect">
            <a:avLst/>
          </a:prstGeom>
        </p:spPr>
      </p:pic>
    </p:spTree>
    <p:extLst>
      <p:ext uri="{BB962C8B-B14F-4D97-AF65-F5344CB8AC3E}">
        <p14:creationId xmlns:p14="http://schemas.microsoft.com/office/powerpoint/2010/main" val="6713966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제목 2"/>
          <p:cNvSpPr>
            <a:spLocks noGrp="1"/>
          </p:cNvSpPr>
          <p:nvPr>
            <p:ph type="title"/>
          </p:nvPr>
        </p:nvSpPr>
        <p:spPr>
          <a:xfrm>
            <a:off x="1750553" y="695128"/>
            <a:ext cx="8611661" cy="744836"/>
          </a:xfrm>
        </p:spPr>
        <p:txBody>
          <a:bodyPr vert="horz" lIns="91440" tIns="45720" rIns="91440" bIns="45720" rtlCol="0" anchor="ctr">
            <a:normAutofit/>
          </a:bodyPr>
          <a:lstStyle/>
          <a:p>
            <a:pPr algn="ctr"/>
            <a:r>
              <a:rPr lang="en-IN" sz="3200" dirty="0"/>
              <a:t>Male customers more than female</a:t>
            </a:r>
          </a:p>
        </p:txBody>
      </p:sp>
      <p:pic>
        <p:nvPicPr>
          <p:cNvPr id="8" name="Content Placeholder 7" descr="Chart, bar chart&#10;&#10;Description automatically generated">
            <a:extLst>
              <a:ext uri="{FF2B5EF4-FFF2-40B4-BE49-F238E27FC236}">
                <a16:creationId xmlns:a16="http://schemas.microsoft.com/office/drawing/2014/main" id="{ACA5E40F-1256-4E4F-B49E-67B3F4BF9DBF}"/>
              </a:ext>
            </a:extLst>
          </p:cNvPr>
          <p:cNvPicPr>
            <a:picLocks noGrp="1" noChangeAspect="1"/>
          </p:cNvPicPr>
          <p:nvPr>
            <p:ph idx="1"/>
          </p:nvPr>
        </p:nvPicPr>
        <p:blipFill>
          <a:blip r:embed="rId3"/>
          <a:stretch>
            <a:fillRect/>
          </a:stretch>
        </p:blipFill>
        <p:spPr>
          <a:xfrm>
            <a:off x="1829786" y="1675227"/>
            <a:ext cx="8532428" cy="4394199"/>
          </a:xfrm>
          <a:prstGeom prst="rect">
            <a:avLst/>
          </a:prstGeom>
        </p:spPr>
      </p:pic>
      <p:grpSp>
        <p:nvGrpSpPr>
          <p:cNvPr id="4" name="그룹 3"/>
          <p:cNvGrpSpPr/>
          <p:nvPr/>
        </p:nvGrpSpPr>
        <p:grpSpPr>
          <a:xfrm rot="5400000">
            <a:off x="3670142" y="215359"/>
            <a:ext cx="298268" cy="199284"/>
            <a:chOff x="-1620688" y="2063274"/>
            <a:chExt cx="996901" cy="666065"/>
          </a:xfrm>
        </p:grpSpPr>
        <p:sp>
          <p:nvSpPr>
            <p:cNvPr id="5" name="직사각형 4"/>
            <p:cNvSpPr/>
            <p:nvPr/>
          </p:nvSpPr>
          <p:spPr>
            <a:xfrm>
              <a:off x="-1289496" y="2063274"/>
              <a:ext cx="331192" cy="3311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1620688"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 name="직사각형 6"/>
            <p:cNvSpPr/>
            <p:nvPr/>
          </p:nvSpPr>
          <p:spPr>
            <a:xfrm>
              <a:off x="-954979"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 name="Rectangle 1">
            <a:extLst>
              <a:ext uri="{FF2B5EF4-FFF2-40B4-BE49-F238E27FC236}">
                <a16:creationId xmlns:a16="http://schemas.microsoft.com/office/drawing/2014/main" id="{347F2B19-080C-0543-B80F-99C6125629DF}"/>
              </a:ext>
            </a:extLst>
          </p:cNvPr>
          <p:cNvSpPr/>
          <p:nvPr/>
        </p:nvSpPr>
        <p:spPr>
          <a:xfrm>
            <a:off x="2678389" y="-16267"/>
            <a:ext cx="5997260" cy="646331"/>
          </a:xfrm>
          <a:prstGeom prst="rect">
            <a:avLst/>
          </a:prstGeom>
        </p:spPr>
        <p:txBody>
          <a:bodyPr wrap="square">
            <a:spAutoFit/>
          </a:bodyPr>
          <a:lstStyle/>
          <a:p>
            <a:pPr algn="ctr"/>
            <a:r>
              <a:rPr lang="en-US" sz="3600" dirty="0">
                <a:solidFill>
                  <a:schemeClr val="bg1"/>
                </a:solidFill>
              </a:rPr>
              <a:t> Gender Analysis</a:t>
            </a:r>
            <a:endParaRPr lang="en-SA" sz="3600" dirty="0">
              <a:solidFill>
                <a:schemeClr val="bg1"/>
              </a:solidFill>
            </a:endParaRPr>
          </a:p>
        </p:txBody>
      </p:sp>
    </p:spTree>
    <p:extLst>
      <p:ext uri="{BB962C8B-B14F-4D97-AF65-F5344CB8AC3E}">
        <p14:creationId xmlns:p14="http://schemas.microsoft.com/office/powerpoint/2010/main" val="1702472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BEBFA723-5A7B-472D-ABD7-1526B8D3A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330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A6B27065-399A-4CF7-BF70-CF79B9848F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33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45">
            <a:extLst>
              <a:ext uri="{FF2B5EF4-FFF2-40B4-BE49-F238E27FC236}">
                <a16:creationId xmlns:a16="http://schemas.microsoft.com/office/drawing/2014/main" id="{CF22986C-DDF7-4109-9D6A-006800D6B0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636" y="52996"/>
            <a:ext cx="6093363" cy="6805005"/>
            <a:chOff x="6095999" y="52996"/>
            <a:chExt cx="6093363" cy="6805005"/>
          </a:xfrm>
          <a:solidFill>
            <a:schemeClr val="accent5">
              <a:alpha val="10000"/>
            </a:schemeClr>
          </a:solidFill>
        </p:grpSpPr>
        <p:sp>
          <p:nvSpPr>
            <p:cNvPr id="47" name="Freeform: Shape 46">
              <a:extLst>
                <a:ext uri="{FF2B5EF4-FFF2-40B4-BE49-F238E27FC236}">
                  <a16:creationId xmlns:a16="http://schemas.microsoft.com/office/drawing/2014/main" id="{4C025298-F835-4B83-A3A3-6555157E01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52996"/>
              <a:ext cx="6093361" cy="6805003"/>
            </a:xfrm>
            <a:custGeom>
              <a:avLst/>
              <a:gdLst>
                <a:gd name="connsiteX0" fmla="*/ 3391253 w 5890489"/>
                <a:gd name="connsiteY0" fmla="*/ 0 h 6578438"/>
                <a:gd name="connsiteX1" fmla="*/ 3434974 w 5890489"/>
                <a:gd name="connsiteY1" fmla="*/ 646 h 6578438"/>
                <a:gd name="connsiteX2" fmla="*/ 3522419 w 5890489"/>
                <a:gd name="connsiteY2" fmla="*/ 2712 h 6578438"/>
                <a:gd name="connsiteX3" fmla="*/ 3610261 w 5890489"/>
                <a:gd name="connsiteY3" fmla="*/ 6458 h 6578438"/>
                <a:gd name="connsiteX4" fmla="*/ 3786872 w 5890489"/>
                <a:gd name="connsiteY4" fmla="*/ 20667 h 6578438"/>
                <a:gd name="connsiteX5" fmla="*/ 3962291 w 5890489"/>
                <a:gd name="connsiteY5" fmla="*/ 43530 h 6578438"/>
                <a:gd name="connsiteX6" fmla="*/ 4135855 w 5890489"/>
                <a:gd name="connsiteY6" fmla="*/ 75176 h 6578438"/>
                <a:gd name="connsiteX7" fmla="*/ 4307299 w 5890489"/>
                <a:gd name="connsiteY7" fmla="*/ 114315 h 6578438"/>
                <a:gd name="connsiteX8" fmla="*/ 4476358 w 5890489"/>
                <a:gd name="connsiteY8" fmla="*/ 160816 h 6578438"/>
                <a:gd name="connsiteX9" fmla="*/ 4559829 w 5890489"/>
                <a:gd name="connsiteY9" fmla="*/ 186779 h 6578438"/>
                <a:gd name="connsiteX10" fmla="*/ 4642901 w 5890489"/>
                <a:gd name="connsiteY10" fmla="*/ 213648 h 6578438"/>
                <a:gd name="connsiteX11" fmla="*/ 5280847 w 5890489"/>
                <a:gd name="connsiteY11" fmla="*/ 485936 h 6578438"/>
                <a:gd name="connsiteX12" fmla="*/ 5865400 w 5890489"/>
                <a:gd name="connsiteY12" fmla="*/ 851099 h 6578438"/>
                <a:gd name="connsiteX13" fmla="*/ 5890489 w 5890489"/>
                <a:gd name="connsiteY13" fmla="*/ 870950 h 6578438"/>
                <a:gd name="connsiteX14" fmla="*/ 5890489 w 5890489"/>
                <a:gd name="connsiteY14" fmla="*/ 1321814 h 6578438"/>
                <a:gd name="connsiteX15" fmla="*/ 5887395 w 5890489"/>
                <a:gd name="connsiteY15" fmla="*/ 1318952 h 6578438"/>
                <a:gd name="connsiteX16" fmla="*/ 5830291 w 5890489"/>
                <a:gd name="connsiteY16" fmla="*/ 1265992 h 6578438"/>
                <a:gd name="connsiteX17" fmla="*/ 5815981 w 5890489"/>
                <a:gd name="connsiteY17" fmla="*/ 1252687 h 6578438"/>
                <a:gd name="connsiteX18" fmla="*/ 5801142 w 5890489"/>
                <a:gd name="connsiteY18" fmla="*/ 1240158 h 6578438"/>
                <a:gd name="connsiteX19" fmla="*/ 5771464 w 5890489"/>
                <a:gd name="connsiteY19" fmla="*/ 1214969 h 6578438"/>
                <a:gd name="connsiteX20" fmla="*/ 5651030 w 5890489"/>
                <a:gd name="connsiteY20" fmla="*/ 1115767 h 6578438"/>
                <a:gd name="connsiteX21" fmla="*/ 5123183 w 5890489"/>
                <a:gd name="connsiteY21" fmla="*/ 780443 h 6578438"/>
                <a:gd name="connsiteX22" fmla="*/ 4533860 w 5890489"/>
                <a:gd name="connsiteY22" fmla="*/ 567701 h 6578438"/>
                <a:gd name="connsiteX23" fmla="*/ 4457281 w 5890489"/>
                <a:gd name="connsiteY23" fmla="*/ 550780 h 6578438"/>
                <a:gd name="connsiteX24" fmla="*/ 4380568 w 5890489"/>
                <a:gd name="connsiteY24" fmla="*/ 535279 h 6578438"/>
                <a:gd name="connsiteX25" fmla="*/ 4303325 w 5890489"/>
                <a:gd name="connsiteY25" fmla="*/ 522879 h 6578438"/>
                <a:gd name="connsiteX26" fmla="*/ 4264769 w 5890489"/>
                <a:gd name="connsiteY26" fmla="*/ 516679 h 6578438"/>
                <a:gd name="connsiteX27" fmla="*/ 4226082 w 5890489"/>
                <a:gd name="connsiteY27" fmla="*/ 511253 h 6578438"/>
                <a:gd name="connsiteX28" fmla="*/ 4070934 w 5890489"/>
                <a:gd name="connsiteY28" fmla="*/ 494848 h 6578438"/>
                <a:gd name="connsiteX29" fmla="*/ 3915521 w 5890489"/>
                <a:gd name="connsiteY29" fmla="*/ 486065 h 6578438"/>
                <a:gd name="connsiteX30" fmla="*/ 3760241 w 5890489"/>
                <a:gd name="connsiteY30" fmla="*/ 484257 h 6578438"/>
                <a:gd name="connsiteX31" fmla="*/ 3682734 w 5890489"/>
                <a:gd name="connsiteY31" fmla="*/ 486581 h 6578438"/>
                <a:gd name="connsiteX32" fmla="*/ 3605491 w 5890489"/>
                <a:gd name="connsiteY32" fmla="*/ 488907 h 6578438"/>
                <a:gd name="connsiteX33" fmla="*/ 3527454 w 5890489"/>
                <a:gd name="connsiteY33" fmla="*/ 493169 h 6578438"/>
                <a:gd name="connsiteX34" fmla="*/ 3449151 w 5890489"/>
                <a:gd name="connsiteY34" fmla="*/ 498336 h 6578438"/>
                <a:gd name="connsiteX35" fmla="*/ 3410067 w 5890489"/>
                <a:gd name="connsiteY35" fmla="*/ 500532 h 6578438"/>
                <a:gd name="connsiteX36" fmla="*/ 3371246 w 5890489"/>
                <a:gd name="connsiteY36" fmla="*/ 504279 h 6578438"/>
                <a:gd name="connsiteX37" fmla="*/ 3293739 w 5890489"/>
                <a:gd name="connsiteY37" fmla="*/ 511512 h 6578438"/>
                <a:gd name="connsiteX38" fmla="*/ 2689445 w 5890489"/>
                <a:gd name="connsiteY38" fmla="*/ 610198 h 6578438"/>
                <a:gd name="connsiteX39" fmla="*/ 2117875 w 5890489"/>
                <a:gd name="connsiteY39" fmla="*/ 800335 h 6578438"/>
                <a:gd name="connsiteX40" fmla="*/ 1981276 w 5890489"/>
                <a:gd name="connsiteY40" fmla="*/ 865566 h 6578438"/>
                <a:gd name="connsiteX41" fmla="*/ 1847991 w 5890489"/>
                <a:gd name="connsiteY41" fmla="*/ 938676 h 6578438"/>
                <a:gd name="connsiteX42" fmla="*/ 1783069 w 5890489"/>
                <a:gd name="connsiteY42" fmla="*/ 978718 h 6578438"/>
                <a:gd name="connsiteX43" fmla="*/ 1750609 w 5890489"/>
                <a:gd name="connsiteY43" fmla="*/ 998869 h 6578438"/>
                <a:gd name="connsiteX44" fmla="*/ 1734312 w 5890489"/>
                <a:gd name="connsiteY44" fmla="*/ 1008945 h 6578438"/>
                <a:gd name="connsiteX45" fmla="*/ 1718547 w 5890489"/>
                <a:gd name="connsiteY45" fmla="*/ 1019924 h 6578438"/>
                <a:gd name="connsiteX46" fmla="*/ 1655481 w 5890489"/>
                <a:gd name="connsiteY46" fmla="*/ 1063582 h 6578438"/>
                <a:gd name="connsiteX47" fmla="*/ 1593077 w 5890489"/>
                <a:gd name="connsiteY47" fmla="*/ 1108664 h 6578438"/>
                <a:gd name="connsiteX48" fmla="*/ 1532263 w 5890489"/>
                <a:gd name="connsiteY48" fmla="*/ 1156197 h 6578438"/>
                <a:gd name="connsiteX49" fmla="*/ 1472509 w 5890489"/>
                <a:gd name="connsiteY49" fmla="*/ 1205152 h 6578438"/>
                <a:gd name="connsiteX50" fmla="*/ 1414212 w 5890489"/>
                <a:gd name="connsiteY50" fmla="*/ 1256175 h 6578438"/>
                <a:gd name="connsiteX51" fmla="*/ 1357242 w 5890489"/>
                <a:gd name="connsiteY51" fmla="*/ 1308359 h 6578438"/>
                <a:gd name="connsiteX52" fmla="*/ 1153072 w 5890489"/>
                <a:gd name="connsiteY52" fmla="*/ 1529498 h 6578438"/>
                <a:gd name="connsiteX53" fmla="*/ 1002694 w 5890489"/>
                <a:gd name="connsiteY53" fmla="*/ 1770658 h 6578438"/>
                <a:gd name="connsiteX54" fmla="*/ 974076 w 5890489"/>
                <a:gd name="connsiteY54" fmla="*/ 1835371 h 6578438"/>
                <a:gd name="connsiteX55" fmla="*/ 949564 w 5890489"/>
                <a:gd name="connsiteY55" fmla="*/ 1903573 h 6578438"/>
                <a:gd name="connsiteX56" fmla="*/ 927173 w 5890489"/>
                <a:gd name="connsiteY56" fmla="*/ 1974229 h 6578438"/>
                <a:gd name="connsiteX57" fmla="*/ 906107 w 5890489"/>
                <a:gd name="connsiteY57" fmla="*/ 2046952 h 6578438"/>
                <a:gd name="connsiteX58" fmla="*/ 751092 w 5890489"/>
                <a:gd name="connsiteY58" fmla="*/ 2676266 h 6578438"/>
                <a:gd name="connsiteX59" fmla="*/ 547189 w 5890489"/>
                <a:gd name="connsiteY59" fmla="*/ 3308422 h 6578438"/>
                <a:gd name="connsiteX60" fmla="*/ 441195 w 5890489"/>
                <a:gd name="connsiteY60" fmla="*/ 3866306 h 6578438"/>
                <a:gd name="connsiteX61" fmla="*/ 527182 w 5890489"/>
                <a:gd name="connsiteY61" fmla="*/ 4439174 h 6578438"/>
                <a:gd name="connsiteX62" fmla="*/ 775073 w 5890489"/>
                <a:gd name="connsiteY62" fmla="*/ 4987240 h 6578438"/>
                <a:gd name="connsiteX63" fmla="*/ 943206 w 5890489"/>
                <a:gd name="connsiteY63" fmla="*/ 5244933 h 6578438"/>
                <a:gd name="connsiteX64" fmla="*/ 1133728 w 5890489"/>
                <a:gd name="connsiteY64" fmla="*/ 5490356 h 6578438"/>
                <a:gd name="connsiteX65" fmla="*/ 1359626 w 5890489"/>
                <a:gd name="connsiteY65" fmla="*/ 5709815 h 6578438"/>
                <a:gd name="connsiteX66" fmla="*/ 1481254 w 5890489"/>
                <a:gd name="connsiteY66" fmla="*/ 5809146 h 6578438"/>
                <a:gd name="connsiteX67" fmla="*/ 1543260 w 5890489"/>
                <a:gd name="connsiteY67" fmla="*/ 5856940 h 6578438"/>
                <a:gd name="connsiteX68" fmla="*/ 1607518 w 5890489"/>
                <a:gd name="connsiteY68" fmla="*/ 5901374 h 6578438"/>
                <a:gd name="connsiteX69" fmla="*/ 2145566 w 5890489"/>
                <a:gd name="connsiteY69" fmla="*/ 6193814 h 6578438"/>
                <a:gd name="connsiteX70" fmla="*/ 2214991 w 5890489"/>
                <a:gd name="connsiteY70" fmla="*/ 6221844 h 6578438"/>
                <a:gd name="connsiteX71" fmla="*/ 2249307 w 5890489"/>
                <a:gd name="connsiteY71" fmla="*/ 6236182 h 6578438"/>
                <a:gd name="connsiteX72" fmla="*/ 2284285 w 5890489"/>
                <a:gd name="connsiteY72" fmla="*/ 6248711 h 6578438"/>
                <a:gd name="connsiteX73" fmla="*/ 2354241 w 5890489"/>
                <a:gd name="connsiteY73" fmla="*/ 6273124 h 6578438"/>
                <a:gd name="connsiteX74" fmla="*/ 2371597 w 5890489"/>
                <a:gd name="connsiteY74" fmla="*/ 6279324 h 6578438"/>
                <a:gd name="connsiteX75" fmla="*/ 2387894 w 5890489"/>
                <a:gd name="connsiteY75" fmla="*/ 6287719 h 6578438"/>
                <a:gd name="connsiteX76" fmla="*/ 2421414 w 5890489"/>
                <a:gd name="connsiteY76" fmla="*/ 6302186 h 6578438"/>
                <a:gd name="connsiteX77" fmla="*/ 2489117 w 5890489"/>
                <a:gd name="connsiteY77" fmla="*/ 6329441 h 6578438"/>
                <a:gd name="connsiteX78" fmla="*/ 2522902 w 5890489"/>
                <a:gd name="connsiteY78" fmla="*/ 6343134 h 6578438"/>
                <a:gd name="connsiteX79" fmla="*/ 2556953 w 5890489"/>
                <a:gd name="connsiteY79" fmla="*/ 6356051 h 6578438"/>
                <a:gd name="connsiteX80" fmla="*/ 2695009 w 5890489"/>
                <a:gd name="connsiteY80" fmla="*/ 6401905 h 6578438"/>
                <a:gd name="connsiteX81" fmla="*/ 3268035 w 5890489"/>
                <a:gd name="connsiteY81" fmla="*/ 6501238 h 6578438"/>
                <a:gd name="connsiteX82" fmla="*/ 3341038 w 5890489"/>
                <a:gd name="connsiteY82" fmla="*/ 6506145 h 6578438"/>
                <a:gd name="connsiteX83" fmla="*/ 3414703 w 5890489"/>
                <a:gd name="connsiteY83" fmla="*/ 6507050 h 6578438"/>
                <a:gd name="connsiteX84" fmla="*/ 3488237 w 5890489"/>
                <a:gd name="connsiteY84" fmla="*/ 6508212 h 6578438"/>
                <a:gd name="connsiteX85" fmla="*/ 3524142 w 5890489"/>
                <a:gd name="connsiteY85" fmla="*/ 6507955 h 6578438"/>
                <a:gd name="connsiteX86" fmla="*/ 3559252 w 5890489"/>
                <a:gd name="connsiteY86" fmla="*/ 6506921 h 6578438"/>
                <a:gd name="connsiteX87" fmla="*/ 3629207 w 5890489"/>
                <a:gd name="connsiteY87" fmla="*/ 6503045 h 6578438"/>
                <a:gd name="connsiteX88" fmla="*/ 3698633 w 5890489"/>
                <a:gd name="connsiteY88" fmla="*/ 6496845 h 6578438"/>
                <a:gd name="connsiteX89" fmla="*/ 3733213 w 5890489"/>
                <a:gd name="connsiteY89" fmla="*/ 6493357 h 6578438"/>
                <a:gd name="connsiteX90" fmla="*/ 3767529 w 5890489"/>
                <a:gd name="connsiteY90" fmla="*/ 6488707 h 6578438"/>
                <a:gd name="connsiteX91" fmla="*/ 3801845 w 5890489"/>
                <a:gd name="connsiteY91" fmla="*/ 6484057 h 6578438"/>
                <a:gd name="connsiteX92" fmla="*/ 3835895 w 5890489"/>
                <a:gd name="connsiteY92" fmla="*/ 6478116 h 6578438"/>
                <a:gd name="connsiteX93" fmla="*/ 4364801 w 5890489"/>
                <a:gd name="connsiteY93" fmla="*/ 6308517 h 6578438"/>
                <a:gd name="connsiteX94" fmla="*/ 4861379 w 5890489"/>
                <a:gd name="connsiteY94" fmla="*/ 6000576 h 6578438"/>
                <a:gd name="connsiteX95" fmla="*/ 5341263 w 5890489"/>
                <a:gd name="connsiteY95" fmla="*/ 5605834 h 6578438"/>
                <a:gd name="connsiteX96" fmla="*/ 5587301 w 5890489"/>
                <a:gd name="connsiteY96" fmla="*/ 5390379 h 6578438"/>
                <a:gd name="connsiteX97" fmla="*/ 5849105 w 5890489"/>
                <a:gd name="connsiteY97" fmla="*/ 5176344 h 6578438"/>
                <a:gd name="connsiteX98" fmla="*/ 5890489 w 5890489"/>
                <a:gd name="connsiteY98" fmla="*/ 5145260 h 6578438"/>
                <a:gd name="connsiteX99" fmla="*/ 5890489 w 5890489"/>
                <a:gd name="connsiteY99" fmla="*/ 5995323 h 6578438"/>
                <a:gd name="connsiteX100" fmla="*/ 5811477 w 5890489"/>
                <a:gd name="connsiteY100" fmla="*/ 6077819 h 6578438"/>
                <a:gd name="connsiteX101" fmla="*/ 5301384 w 5890489"/>
                <a:gd name="connsiteY101" fmla="*/ 6542958 h 6578438"/>
                <a:gd name="connsiteX102" fmla="*/ 5252008 w 5890489"/>
                <a:gd name="connsiteY102" fmla="*/ 6578438 h 6578438"/>
                <a:gd name="connsiteX103" fmla="*/ 1653730 w 5890489"/>
                <a:gd name="connsiteY103" fmla="*/ 6578438 h 6578438"/>
                <a:gd name="connsiteX104" fmla="*/ 1549768 w 5890489"/>
                <a:gd name="connsiteY104" fmla="*/ 6488821 h 6578438"/>
                <a:gd name="connsiteX105" fmla="*/ 1298282 w 5890489"/>
                <a:gd name="connsiteY105" fmla="*/ 6243932 h 6578438"/>
                <a:gd name="connsiteX106" fmla="*/ 1237999 w 5890489"/>
                <a:gd name="connsiteY106" fmla="*/ 6181671 h 6578438"/>
                <a:gd name="connsiteX107" fmla="*/ 1179967 w 5890489"/>
                <a:gd name="connsiteY107" fmla="*/ 6117862 h 6578438"/>
                <a:gd name="connsiteX108" fmla="*/ 1121936 w 5890489"/>
                <a:gd name="connsiteY108" fmla="*/ 6054569 h 6578438"/>
                <a:gd name="connsiteX109" fmla="*/ 1065628 w 5890489"/>
                <a:gd name="connsiteY109" fmla="*/ 5990243 h 6578438"/>
                <a:gd name="connsiteX110" fmla="*/ 954335 w 5890489"/>
                <a:gd name="connsiteY110" fmla="*/ 5861460 h 6578438"/>
                <a:gd name="connsiteX111" fmla="*/ 898953 w 5890489"/>
                <a:gd name="connsiteY111" fmla="*/ 5797393 h 6578438"/>
                <a:gd name="connsiteX112" fmla="*/ 842908 w 5890489"/>
                <a:gd name="connsiteY112" fmla="*/ 5733582 h 6578438"/>
                <a:gd name="connsiteX113" fmla="*/ 622442 w 5890489"/>
                <a:gd name="connsiteY113" fmla="*/ 5471884 h 6578438"/>
                <a:gd name="connsiteX114" fmla="*/ 425559 w 5890489"/>
                <a:gd name="connsiteY114" fmla="*/ 5190036 h 6578438"/>
                <a:gd name="connsiteX115" fmla="*/ 123877 w 5890489"/>
                <a:gd name="connsiteY115" fmla="*/ 4564210 h 6578438"/>
                <a:gd name="connsiteX116" fmla="*/ 130 w 5890489"/>
                <a:gd name="connsiteY116" fmla="*/ 3865530 h 6578438"/>
                <a:gd name="connsiteX117" fmla="*/ 30602 w 5890489"/>
                <a:gd name="connsiteY117" fmla="*/ 3505793 h 6578438"/>
                <a:gd name="connsiteX118" fmla="*/ 126924 w 5890489"/>
                <a:gd name="connsiteY118" fmla="*/ 3157164 h 6578438"/>
                <a:gd name="connsiteX119" fmla="*/ 334803 w 5890489"/>
                <a:gd name="connsiteY119" fmla="*/ 2560530 h 6578438"/>
                <a:gd name="connsiteX120" fmla="*/ 381176 w 5890489"/>
                <a:gd name="connsiteY120" fmla="*/ 2409144 h 6578438"/>
                <a:gd name="connsiteX121" fmla="*/ 425825 w 5890489"/>
                <a:gd name="connsiteY121" fmla="*/ 2255819 h 6578438"/>
                <a:gd name="connsiteX122" fmla="*/ 470210 w 5890489"/>
                <a:gd name="connsiteY122" fmla="*/ 2099523 h 6578438"/>
                <a:gd name="connsiteX123" fmla="*/ 492998 w 5890489"/>
                <a:gd name="connsiteY123" fmla="*/ 2020213 h 6578438"/>
                <a:gd name="connsiteX124" fmla="*/ 517509 w 5890489"/>
                <a:gd name="connsiteY124" fmla="*/ 1939224 h 6578438"/>
                <a:gd name="connsiteX125" fmla="*/ 544007 w 5890489"/>
                <a:gd name="connsiteY125" fmla="*/ 1857201 h 6578438"/>
                <a:gd name="connsiteX126" fmla="*/ 573288 w 5890489"/>
                <a:gd name="connsiteY126" fmla="*/ 1774274 h 6578438"/>
                <a:gd name="connsiteX127" fmla="*/ 606146 w 5890489"/>
                <a:gd name="connsiteY127" fmla="*/ 1690832 h 6578438"/>
                <a:gd name="connsiteX128" fmla="*/ 644569 w 5890489"/>
                <a:gd name="connsiteY128" fmla="*/ 1607775 h 6578438"/>
                <a:gd name="connsiteX129" fmla="*/ 837874 w 5890489"/>
                <a:gd name="connsiteY129" fmla="*/ 1297638 h 6578438"/>
                <a:gd name="connsiteX130" fmla="*/ 1069602 w 5890489"/>
                <a:gd name="connsiteY130" fmla="*/ 1032194 h 6578438"/>
                <a:gd name="connsiteX131" fmla="*/ 1130548 w 5890489"/>
                <a:gd name="connsiteY131" fmla="*/ 970839 h 6578438"/>
                <a:gd name="connsiteX132" fmla="*/ 1192024 w 5890489"/>
                <a:gd name="connsiteY132" fmla="*/ 910129 h 6578438"/>
                <a:gd name="connsiteX133" fmla="*/ 1255356 w 5890489"/>
                <a:gd name="connsiteY133" fmla="*/ 850841 h 6578438"/>
                <a:gd name="connsiteX134" fmla="*/ 1319614 w 5890489"/>
                <a:gd name="connsiteY134" fmla="*/ 792068 h 6578438"/>
                <a:gd name="connsiteX135" fmla="*/ 1385728 w 5890489"/>
                <a:gd name="connsiteY135" fmla="*/ 734975 h 6578438"/>
                <a:gd name="connsiteX136" fmla="*/ 1452768 w 5890489"/>
                <a:gd name="connsiteY136" fmla="*/ 678528 h 6578438"/>
                <a:gd name="connsiteX137" fmla="*/ 1469594 w 5890489"/>
                <a:gd name="connsiteY137" fmla="*/ 664449 h 6578438"/>
                <a:gd name="connsiteX138" fmla="*/ 1487083 w 5890489"/>
                <a:gd name="connsiteY138" fmla="*/ 651015 h 6578438"/>
                <a:gd name="connsiteX139" fmla="*/ 1522193 w 5890489"/>
                <a:gd name="connsiteY139" fmla="*/ 624277 h 6578438"/>
                <a:gd name="connsiteX140" fmla="*/ 1592415 w 5890489"/>
                <a:gd name="connsiteY140" fmla="*/ 570671 h 6578438"/>
                <a:gd name="connsiteX141" fmla="*/ 1738287 w 5890489"/>
                <a:gd name="connsiteY141" fmla="*/ 469402 h 6578438"/>
                <a:gd name="connsiteX142" fmla="*/ 1890918 w 5890489"/>
                <a:gd name="connsiteY142" fmla="*/ 376530 h 6578438"/>
                <a:gd name="connsiteX143" fmla="*/ 2555363 w 5890489"/>
                <a:gd name="connsiteY143" fmla="*/ 105274 h 6578438"/>
                <a:gd name="connsiteX144" fmla="*/ 3259291 w 5890489"/>
                <a:gd name="connsiteY144" fmla="*/ 3229 h 6578438"/>
                <a:gd name="connsiteX145" fmla="*/ 3347265 w 5890489"/>
                <a:gd name="connsiteY145" fmla="*/ 903 h 6578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Lst>
              <a:rect l="l" t="t" r="r" b="b"/>
              <a:pathLst>
                <a:path w="5890489" h="6578438">
                  <a:moveTo>
                    <a:pt x="3391253" y="0"/>
                  </a:moveTo>
                  <a:lnTo>
                    <a:pt x="3434974" y="646"/>
                  </a:lnTo>
                  <a:lnTo>
                    <a:pt x="3522419" y="2712"/>
                  </a:lnTo>
                  <a:cubicBezTo>
                    <a:pt x="3551567" y="3488"/>
                    <a:pt x="3580451" y="3746"/>
                    <a:pt x="3610261" y="6458"/>
                  </a:cubicBezTo>
                  <a:cubicBezTo>
                    <a:pt x="3669353" y="10850"/>
                    <a:pt x="3728179" y="14337"/>
                    <a:pt x="3786872" y="20667"/>
                  </a:cubicBezTo>
                  <a:lnTo>
                    <a:pt x="3962291" y="43530"/>
                  </a:lnTo>
                  <a:lnTo>
                    <a:pt x="4135855" y="75176"/>
                  </a:lnTo>
                  <a:cubicBezTo>
                    <a:pt x="4193224" y="87836"/>
                    <a:pt x="4250328" y="101398"/>
                    <a:pt x="4307299" y="114315"/>
                  </a:cubicBezTo>
                  <a:cubicBezTo>
                    <a:pt x="4364139" y="128394"/>
                    <a:pt x="4420050" y="145575"/>
                    <a:pt x="4476358" y="160816"/>
                  </a:cubicBezTo>
                  <a:cubicBezTo>
                    <a:pt x="4504580" y="167921"/>
                    <a:pt x="4532138" y="177995"/>
                    <a:pt x="4559829" y="186779"/>
                  </a:cubicBezTo>
                  <a:lnTo>
                    <a:pt x="4642901" y="213648"/>
                  </a:lnTo>
                  <a:cubicBezTo>
                    <a:pt x="4863234" y="288307"/>
                    <a:pt x="5076414" y="379371"/>
                    <a:pt x="5280847" y="485936"/>
                  </a:cubicBezTo>
                  <a:cubicBezTo>
                    <a:pt x="5485018" y="592631"/>
                    <a:pt x="5681768" y="713145"/>
                    <a:pt x="5865400" y="851099"/>
                  </a:cubicBezTo>
                  <a:lnTo>
                    <a:pt x="5890489" y="870950"/>
                  </a:lnTo>
                  <a:lnTo>
                    <a:pt x="5890489" y="1321814"/>
                  </a:lnTo>
                  <a:lnTo>
                    <a:pt x="5887395" y="1318952"/>
                  </a:lnTo>
                  <a:lnTo>
                    <a:pt x="5830291" y="1265992"/>
                  </a:lnTo>
                  <a:lnTo>
                    <a:pt x="5815981" y="1252687"/>
                  </a:lnTo>
                  <a:lnTo>
                    <a:pt x="5801142" y="1240158"/>
                  </a:lnTo>
                  <a:lnTo>
                    <a:pt x="5771464" y="1214969"/>
                  </a:lnTo>
                  <a:cubicBezTo>
                    <a:pt x="5731849" y="1181385"/>
                    <a:pt x="5692897" y="1146896"/>
                    <a:pt x="5651030" y="1115767"/>
                  </a:cubicBezTo>
                  <a:cubicBezTo>
                    <a:pt x="5487534" y="986985"/>
                    <a:pt x="5311321" y="872542"/>
                    <a:pt x="5123183" y="780443"/>
                  </a:cubicBezTo>
                  <a:cubicBezTo>
                    <a:pt x="4935309" y="688087"/>
                    <a:pt x="4737102" y="616398"/>
                    <a:pt x="4533860" y="567701"/>
                  </a:cubicBezTo>
                  <a:lnTo>
                    <a:pt x="4457281" y="550780"/>
                  </a:lnTo>
                  <a:cubicBezTo>
                    <a:pt x="4431709" y="545484"/>
                    <a:pt x="4406536" y="538896"/>
                    <a:pt x="4380568" y="535279"/>
                  </a:cubicBezTo>
                  <a:lnTo>
                    <a:pt x="4303325" y="522879"/>
                  </a:lnTo>
                  <a:lnTo>
                    <a:pt x="4264769" y="516679"/>
                  </a:lnTo>
                  <a:cubicBezTo>
                    <a:pt x="4251918" y="514612"/>
                    <a:pt x="4239067" y="512415"/>
                    <a:pt x="4226082" y="511253"/>
                  </a:cubicBezTo>
                  <a:cubicBezTo>
                    <a:pt x="4174145" y="505829"/>
                    <a:pt x="4122606" y="499498"/>
                    <a:pt x="4070934" y="494848"/>
                  </a:cubicBezTo>
                  <a:lnTo>
                    <a:pt x="3915521" y="486065"/>
                  </a:lnTo>
                  <a:lnTo>
                    <a:pt x="3760241" y="484257"/>
                  </a:lnTo>
                  <a:cubicBezTo>
                    <a:pt x="3734405" y="483869"/>
                    <a:pt x="3708571" y="485936"/>
                    <a:pt x="3682734" y="486581"/>
                  </a:cubicBezTo>
                  <a:lnTo>
                    <a:pt x="3605491" y="488907"/>
                  </a:lnTo>
                  <a:cubicBezTo>
                    <a:pt x="3579921" y="489165"/>
                    <a:pt x="3553555" y="491490"/>
                    <a:pt x="3527454" y="493169"/>
                  </a:cubicBezTo>
                  <a:lnTo>
                    <a:pt x="3449151" y="498336"/>
                  </a:lnTo>
                  <a:lnTo>
                    <a:pt x="3410067" y="500532"/>
                  </a:lnTo>
                  <a:lnTo>
                    <a:pt x="3371246" y="504279"/>
                  </a:lnTo>
                  <a:cubicBezTo>
                    <a:pt x="3345410" y="506862"/>
                    <a:pt x="3319575" y="509315"/>
                    <a:pt x="3293739" y="511512"/>
                  </a:cubicBezTo>
                  <a:cubicBezTo>
                    <a:pt x="3087450" y="531662"/>
                    <a:pt x="2885531" y="563180"/>
                    <a:pt x="2689445" y="610198"/>
                  </a:cubicBezTo>
                  <a:cubicBezTo>
                    <a:pt x="2493357" y="657344"/>
                    <a:pt x="2302303" y="719088"/>
                    <a:pt x="2117875" y="800335"/>
                  </a:cubicBezTo>
                  <a:cubicBezTo>
                    <a:pt x="2072298" y="821648"/>
                    <a:pt x="2026854" y="843606"/>
                    <a:pt x="1981276" y="865566"/>
                  </a:cubicBezTo>
                  <a:cubicBezTo>
                    <a:pt x="1937025" y="889978"/>
                    <a:pt x="1891978" y="913229"/>
                    <a:pt x="1847991" y="938676"/>
                  </a:cubicBezTo>
                  <a:lnTo>
                    <a:pt x="1783069" y="978718"/>
                  </a:lnTo>
                  <a:lnTo>
                    <a:pt x="1750609" y="998869"/>
                  </a:lnTo>
                  <a:lnTo>
                    <a:pt x="1734312" y="1008945"/>
                  </a:lnTo>
                  <a:lnTo>
                    <a:pt x="1718547" y="1019924"/>
                  </a:lnTo>
                  <a:lnTo>
                    <a:pt x="1655481" y="1063582"/>
                  </a:lnTo>
                  <a:cubicBezTo>
                    <a:pt x="1634414" y="1078178"/>
                    <a:pt x="1612950" y="1092259"/>
                    <a:pt x="1593077" y="1108664"/>
                  </a:cubicBezTo>
                  <a:lnTo>
                    <a:pt x="1532263" y="1156197"/>
                  </a:lnTo>
                  <a:cubicBezTo>
                    <a:pt x="1511992" y="1172085"/>
                    <a:pt x="1491587" y="1187844"/>
                    <a:pt x="1472509" y="1205152"/>
                  </a:cubicBezTo>
                  <a:lnTo>
                    <a:pt x="1414212" y="1256175"/>
                  </a:lnTo>
                  <a:cubicBezTo>
                    <a:pt x="1395001" y="1273354"/>
                    <a:pt x="1375127" y="1290147"/>
                    <a:pt x="1357242" y="1308359"/>
                  </a:cubicBezTo>
                  <a:cubicBezTo>
                    <a:pt x="1283178" y="1379532"/>
                    <a:pt x="1212163" y="1452513"/>
                    <a:pt x="1153072" y="1529498"/>
                  </a:cubicBezTo>
                  <a:cubicBezTo>
                    <a:pt x="1090933" y="1605578"/>
                    <a:pt x="1043501" y="1685794"/>
                    <a:pt x="1002694" y="1770658"/>
                  </a:cubicBezTo>
                  <a:lnTo>
                    <a:pt x="974076" y="1835371"/>
                  </a:lnTo>
                  <a:lnTo>
                    <a:pt x="949564" y="1903573"/>
                  </a:lnTo>
                  <a:cubicBezTo>
                    <a:pt x="940820" y="1925661"/>
                    <a:pt x="934593" y="1950719"/>
                    <a:pt x="927173" y="1974229"/>
                  </a:cubicBezTo>
                  <a:cubicBezTo>
                    <a:pt x="920019" y="1998254"/>
                    <a:pt x="912468" y="2021504"/>
                    <a:pt x="906107" y="2046952"/>
                  </a:cubicBezTo>
                  <a:cubicBezTo>
                    <a:pt x="853906" y="2245614"/>
                    <a:pt x="809918" y="2463136"/>
                    <a:pt x="751092" y="2676266"/>
                  </a:cubicBezTo>
                  <a:cubicBezTo>
                    <a:pt x="693458" y="2889912"/>
                    <a:pt x="624166" y="3100976"/>
                    <a:pt x="547189" y="3308422"/>
                  </a:cubicBezTo>
                  <a:cubicBezTo>
                    <a:pt x="479617" y="3487580"/>
                    <a:pt x="444109" y="3675523"/>
                    <a:pt x="441195" y="3866306"/>
                  </a:cubicBezTo>
                  <a:cubicBezTo>
                    <a:pt x="438014" y="4057089"/>
                    <a:pt x="469282" y="4250456"/>
                    <a:pt x="527182" y="4439174"/>
                  </a:cubicBezTo>
                  <a:cubicBezTo>
                    <a:pt x="584815" y="4628278"/>
                    <a:pt x="671067" y="4811828"/>
                    <a:pt x="775073" y="4987240"/>
                  </a:cubicBezTo>
                  <a:cubicBezTo>
                    <a:pt x="827009" y="5075075"/>
                    <a:pt x="884246" y="5160327"/>
                    <a:pt x="943206" y="5244933"/>
                  </a:cubicBezTo>
                  <a:cubicBezTo>
                    <a:pt x="1002296" y="5329411"/>
                    <a:pt x="1064964" y="5412337"/>
                    <a:pt x="1133728" y="5490356"/>
                  </a:cubicBezTo>
                  <a:cubicBezTo>
                    <a:pt x="1203949" y="5567728"/>
                    <a:pt x="1279337" y="5642259"/>
                    <a:pt x="1359626" y="5709815"/>
                  </a:cubicBezTo>
                  <a:cubicBezTo>
                    <a:pt x="1398711" y="5744949"/>
                    <a:pt x="1439916" y="5777241"/>
                    <a:pt x="1481254" y="5809146"/>
                  </a:cubicBezTo>
                  <a:cubicBezTo>
                    <a:pt x="1501922" y="5825163"/>
                    <a:pt x="1522325" y="5841309"/>
                    <a:pt x="1543260" y="5856940"/>
                  </a:cubicBezTo>
                  <a:cubicBezTo>
                    <a:pt x="1564591" y="5871923"/>
                    <a:pt x="1585921" y="5886777"/>
                    <a:pt x="1607518" y="5901374"/>
                  </a:cubicBezTo>
                  <a:cubicBezTo>
                    <a:pt x="1778565" y="6019693"/>
                    <a:pt x="1961271" y="6115924"/>
                    <a:pt x="2145566" y="6193814"/>
                  </a:cubicBezTo>
                  <a:lnTo>
                    <a:pt x="2214991" y="6221844"/>
                  </a:lnTo>
                  <a:lnTo>
                    <a:pt x="2249307" y="6236182"/>
                  </a:lnTo>
                  <a:cubicBezTo>
                    <a:pt x="2260702" y="6241089"/>
                    <a:pt x="2272625" y="6244577"/>
                    <a:pt x="2284285" y="6248711"/>
                  </a:cubicBezTo>
                  <a:lnTo>
                    <a:pt x="2354241" y="6273124"/>
                  </a:lnTo>
                  <a:cubicBezTo>
                    <a:pt x="2360070" y="6275190"/>
                    <a:pt x="2365899" y="6277128"/>
                    <a:pt x="2371597" y="6279324"/>
                  </a:cubicBezTo>
                  <a:cubicBezTo>
                    <a:pt x="2377161" y="6281778"/>
                    <a:pt x="2382329" y="6285007"/>
                    <a:pt x="2387894" y="6287719"/>
                  </a:cubicBezTo>
                  <a:cubicBezTo>
                    <a:pt x="2398757" y="6293274"/>
                    <a:pt x="2410153" y="6297666"/>
                    <a:pt x="2421414" y="6302186"/>
                  </a:cubicBezTo>
                  <a:lnTo>
                    <a:pt x="2489117" y="6329441"/>
                  </a:lnTo>
                  <a:lnTo>
                    <a:pt x="2522902" y="6343134"/>
                  </a:lnTo>
                  <a:cubicBezTo>
                    <a:pt x="2534165" y="6347654"/>
                    <a:pt x="2545294" y="6352563"/>
                    <a:pt x="2556953" y="6356051"/>
                  </a:cubicBezTo>
                  <a:lnTo>
                    <a:pt x="2695009" y="6401905"/>
                  </a:lnTo>
                  <a:cubicBezTo>
                    <a:pt x="2880895" y="6457190"/>
                    <a:pt x="3073141" y="6489095"/>
                    <a:pt x="3268035" y="6501238"/>
                  </a:cubicBezTo>
                  <a:cubicBezTo>
                    <a:pt x="3292413" y="6502659"/>
                    <a:pt x="3316527" y="6505629"/>
                    <a:pt x="3341038" y="6506145"/>
                  </a:cubicBezTo>
                  <a:lnTo>
                    <a:pt x="3414703" y="6507050"/>
                  </a:lnTo>
                  <a:lnTo>
                    <a:pt x="3488237" y="6508212"/>
                  </a:lnTo>
                  <a:cubicBezTo>
                    <a:pt x="3500690" y="6508729"/>
                    <a:pt x="3512483" y="6508471"/>
                    <a:pt x="3524142" y="6507955"/>
                  </a:cubicBezTo>
                  <a:lnTo>
                    <a:pt x="3559252" y="6506921"/>
                  </a:lnTo>
                  <a:cubicBezTo>
                    <a:pt x="3582835" y="6506792"/>
                    <a:pt x="3605889" y="6504467"/>
                    <a:pt x="3629207" y="6503045"/>
                  </a:cubicBezTo>
                  <a:cubicBezTo>
                    <a:pt x="3652526" y="6502012"/>
                    <a:pt x="3675579" y="6499171"/>
                    <a:pt x="3698633" y="6496845"/>
                  </a:cubicBezTo>
                  <a:cubicBezTo>
                    <a:pt x="3710160" y="6495683"/>
                    <a:pt x="3721819" y="6494907"/>
                    <a:pt x="3733213" y="6493357"/>
                  </a:cubicBezTo>
                  <a:lnTo>
                    <a:pt x="3767529" y="6488707"/>
                  </a:lnTo>
                  <a:lnTo>
                    <a:pt x="3801845" y="6484057"/>
                  </a:lnTo>
                  <a:lnTo>
                    <a:pt x="3835895" y="6478116"/>
                  </a:lnTo>
                  <a:cubicBezTo>
                    <a:pt x="4017673" y="6446727"/>
                    <a:pt x="4194152" y="6390281"/>
                    <a:pt x="4364801" y="6308517"/>
                  </a:cubicBezTo>
                  <a:cubicBezTo>
                    <a:pt x="4535583" y="6227139"/>
                    <a:pt x="4700138" y="6120962"/>
                    <a:pt x="4861379" y="6000576"/>
                  </a:cubicBezTo>
                  <a:cubicBezTo>
                    <a:pt x="5022621" y="5879931"/>
                    <a:pt x="5180684" y="5745337"/>
                    <a:pt x="5341263" y="5605834"/>
                  </a:cubicBezTo>
                  <a:lnTo>
                    <a:pt x="5587301" y="5390379"/>
                  </a:lnTo>
                  <a:cubicBezTo>
                    <a:pt x="5674216" y="5315718"/>
                    <a:pt x="5761527" y="5244416"/>
                    <a:pt x="5849105" y="5176344"/>
                  </a:cubicBezTo>
                  <a:lnTo>
                    <a:pt x="5890489" y="5145260"/>
                  </a:lnTo>
                  <a:lnTo>
                    <a:pt x="5890489" y="5995323"/>
                  </a:lnTo>
                  <a:lnTo>
                    <a:pt x="5811477" y="6077819"/>
                  </a:lnTo>
                  <a:cubicBezTo>
                    <a:pt x="5654739" y="6238377"/>
                    <a:pt x="5487138" y="6396093"/>
                    <a:pt x="5301384" y="6542958"/>
                  </a:cubicBezTo>
                  <a:lnTo>
                    <a:pt x="5252008" y="6578438"/>
                  </a:lnTo>
                  <a:lnTo>
                    <a:pt x="1653730" y="6578438"/>
                  </a:lnTo>
                  <a:lnTo>
                    <a:pt x="1549768" y="6488821"/>
                  </a:lnTo>
                  <a:cubicBezTo>
                    <a:pt x="1461976" y="6409495"/>
                    <a:pt x="1378573" y="6327182"/>
                    <a:pt x="1298282" y="6243932"/>
                  </a:cubicBezTo>
                  <a:cubicBezTo>
                    <a:pt x="1278277" y="6223006"/>
                    <a:pt x="1258138" y="6202210"/>
                    <a:pt x="1237999" y="6181671"/>
                  </a:cubicBezTo>
                  <a:lnTo>
                    <a:pt x="1179967" y="6117862"/>
                  </a:lnTo>
                  <a:lnTo>
                    <a:pt x="1121936" y="6054569"/>
                  </a:lnTo>
                  <a:cubicBezTo>
                    <a:pt x="1102328" y="6033644"/>
                    <a:pt x="1084573" y="6011427"/>
                    <a:pt x="1065628" y="5990243"/>
                  </a:cubicBezTo>
                  <a:cubicBezTo>
                    <a:pt x="1028662" y="5947099"/>
                    <a:pt x="990239" y="5904991"/>
                    <a:pt x="954335" y="5861460"/>
                  </a:cubicBezTo>
                  <a:cubicBezTo>
                    <a:pt x="936050" y="5840018"/>
                    <a:pt x="917634" y="5818446"/>
                    <a:pt x="898953" y="5797393"/>
                  </a:cubicBezTo>
                  <a:cubicBezTo>
                    <a:pt x="880404" y="5776208"/>
                    <a:pt x="861325" y="5755412"/>
                    <a:pt x="842908" y="5733582"/>
                  </a:cubicBezTo>
                  <a:cubicBezTo>
                    <a:pt x="767919" y="5647942"/>
                    <a:pt x="693061" y="5561786"/>
                    <a:pt x="622442" y="5471884"/>
                  </a:cubicBezTo>
                  <a:cubicBezTo>
                    <a:pt x="551559" y="5382112"/>
                    <a:pt x="486639" y="5287430"/>
                    <a:pt x="425559" y="5190036"/>
                  </a:cubicBezTo>
                  <a:cubicBezTo>
                    <a:pt x="303668" y="4994990"/>
                    <a:pt x="200193" y="4786123"/>
                    <a:pt x="123877" y="4564210"/>
                  </a:cubicBezTo>
                  <a:cubicBezTo>
                    <a:pt x="47694" y="4342555"/>
                    <a:pt x="2249" y="4106045"/>
                    <a:pt x="130" y="3865530"/>
                  </a:cubicBezTo>
                  <a:cubicBezTo>
                    <a:pt x="-1328" y="3745403"/>
                    <a:pt x="9537" y="3624629"/>
                    <a:pt x="30602" y="3505793"/>
                  </a:cubicBezTo>
                  <a:cubicBezTo>
                    <a:pt x="51802" y="3386828"/>
                    <a:pt x="84659" y="3270059"/>
                    <a:pt x="126924" y="3157164"/>
                  </a:cubicBezTo>
                  <a:cubicBezTo>
                    <a:pt x="200457" y="2959276"/>
                    <a:pt x="271737" y="2761388"/>
                    <a:pt x="334803" y="2560530"/>
                  </a:cubicBezTo>
                  <a:lnTo>
                    <a:pt x="381176" y="2409144"/>
                  </a:lnTo>
                  <a:lnTo>
                    <a:pt x="425825" y="2255819"/>
                  </a:lnTo>
                  <a:lnTo>
                    <a:pt x="470210" y="2099523"/>
                  </a:lnTo>
                  <a:lnTo>
                    <a:pt x="492998" y="2020213"/>
                  </a:lnTo>
                  <a:lnTo>
                    <a:pt x="517509" y="1939224"/>
                  </a:lnTo>
                  <a:cubicBezTo>
                    <a:pt x="525061" y="1912485"/>
                    <a:pt x="534866" y="1884586"/>
                    <a:pt x="544007" y="1857201"/>
                  </a:cubicBezTo>
                  <a:cubicBezTo>
                    <a:pt x="553680" y="1829559"/>
                    <a:pt x="561496" y="1802304"/>
                    <a:pt x="573288" y="1774274"/>
                  </a:cubicBezTo>
                  <a:lnTo>
                    <a:pt x="606146" y="1690832"/>
                  </a:lnTo>
                  <a:cubicBezTo>
                    <a:pt x="618467" y="1663060"/>
                    <a:pt x="631716" y="1635417"/>
                    <a:pt x="644569" y="1607775"/>
                  </a:cubicBezTo>
                  <a:cubicBezTo>
                    <a:pt x="698625" y="1498368"/>
                    <a:pt x="763413" y="1391287"/>
                    <a:pt x="837874" y="1297638"/>
                  </a:cubicBezTo>
                  <a:cubicBezTo>
                    <a:pt x="910348" y="1201278"/>
                    <a:pt x="990107" y="1115897"/>
                    <a:pt x="1069602" y="1032194"/>
                  </a:cubicBezTo>
                  <a:cubicBezTo>
                    <a:pt x="1089079" y="1010624"/>
                    <a:pt x="1110012" y="990990"/>
                    <a:pt x="1130548" y="970839"/>
                  </a:cubicBezTo>
                  <a:lnTo>
                    <a:pt x="1192024" y="910129"/>
                  </a:lnTo>
                  <a:cubicBezTo>
                    <a:pt x="1212031" y="889462"/>
                    <a:pt x="1234024" y="870475"/>
                    <a:pt x="1255356" y="850841"/>
                  </a:cubicBezTo>
                  <a:lnTo>
                    <a:pt x="1319614" y="792068"/>
                  </a:lnTo>
                  <a:cubicBezTo>
                    <a:pt x="1340680" y="772176"/>
                    <a:pt x="1363469" y="753834"/>
                    <a:pt x="1385728" y="734975"/>
                  </a:cubicBezTo>
                  <a:lnTo>
                    <a:pt x="1452768" y="678528"/>
                  </a:lnTo>
                  <a:lnTo>
                    <a:pt x="1469594" y="664449"/>
                  </a:lnTo>
                  <a:lnTo>
                    <a:pt x="1487083" y="651015"/>
                  </a:lnTo>
                  <a:lnTo>
                    <a:pt x="1522193" y="624277"/>
                  </a:lnTo>
                  <a:lnTo>
                    <a:pt x="1592415" y="570671"/>
                  </a:lnTo>
                  <a:cubicBezTo>
                    <a:pt x="1640110" y="535925"/>
                    <a:pt x="1689531" y="503245"/>
                    <a:pt x="1738287" y="469402"/>
                  </a:cubicBezTo>
                  <a:cubicBezTo>
                    <a:pt x="1788634" y="438015"/>
                    <a:pt x="1839643" y="407013"/>
                    <a:pt x="1890918" y="376530"/>
                  </a:cubicBezTo>
                  <a:cubicBezTo>
                    <a:pt x="2098400" y="258209"/>
                    <a:pt x="2323503" y="166241"/>
                    <a:pt x="2555363" y="105274"/>
                  </a:cubicBezTo>
                  <a:cubicBezTo>
                    <a:pt x="2787223" y="44047"/>
                    <a:pt x="3024516" y="12013"/>
                    <a:pt x="3259291" y="3229"/>
                  </a:cubicBezTo>
                  <a:lnTo>
                    <a:pt x="3347265" y="903"/>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Freeform: Shape 47">
              <a:extLst>
                <a:ext uri="{FF2B5EF4-FFF2-40B4-BE49-F238E27FC236}">
                  <a16:creationId xmlns:a16="http://schemas.microsoft.com/office/drawing/2014/main" id="{17106C81-A3F0-4DA0-9368-6BBCDB9648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5999" y="52997"/>
              <a:ext cx="6093363" cy="6805004"/>
            </a:xfrm>
            <a:custGeom>
              <a:avLst/>
              <a:gdLst>
                <a:gd name="connsiteX0" fmla="*/ 3517682 w 5890491"/>
                <a:gd name="connsiteY0" fmla="*/ 0 h 6578439"/>
                <a:gd name="connsiteX1" fmla="*/ 5849513 w 5890491"/>
                <a:gd name="connsiteY1" fmla="*/ 841730 h 6578439"/>
                <a:gd name="connsiteX2" fmla="*/ 5890491 w 5890491"/>
                <a:gd name="connsiteY2" fmla="*/ 879061 h 6578439"/>
                <a:gd name="connsiteX3" fmla="*/ 5890491 w 5890491"/>
                <a:gd name="connsiteY3" fmla="*/ 2034114 h 6578439"/>
                <a:gd name="connsiteX4" fmla="*/ 5757065 w 5890491"/>
                <a:gd name="connsiteY4" fmla="*/ 1854938 h 6578439"/>
                <a:gd name="connsiteX5" fmla="*/ 5564060 w 5890491"/>
                <a:gd name="connsiteY5" fmla="*/ 1642182 h 6578439"/>
                <a:gd name="connsiteX6" fmla="*/ 3517551 w 5890491"/>
                <a:gd name="connsiteY6" fmla="*/ 790012 h 6578439"/>
                <a:gd name="connsiteX7" fmla="*/ 1611552 w 5890491"/>
                <a:gd name="connsiteY7" fmla="*/ 1543282 h 6578439"/>
                <a:gd name="connsiteX8" fmla="*/ 1340656 w 5890491"/>
                <a:gd name="connsiteY8" fmla="*/ 1897925 h 6578439"/>
                <a:gd name="connsiteX9" fmla="*/ 1201705 w 5890491"/>
                <a:gd name="connsiteY9" fmla="*/ 2361213 h 6578439"/>
                <a:gd name="connsiteX10" fmla="*/ 852705 w 5890491"/>
                <a:gd name="connsiteY10" fmla="*/ 3529176 h 6578439"/>
                <a:gd name="connsiteX11" fmla="*/ 863863 w 5890491"/>
                <a:gd name="connsiteY11" fmla="*/ 4437051 h 6578439"/>
                <a:gd name="connsiteX12" fmla="*/ 1413569 w 5890491"/>
                <a:gd name="connsiteY12" fmla="*/ 5357174 h 6578439"/>
                <a:gd name="connsiteX13" fmla="*/ 2339129 w 5890491"/>
                <a:gd name="connsiteY13" fmla="*/ 6143367 h 6578439"/>
                <a:gd name="connsiteX14" fmla="*/ 3439449 w 5890491"/>
                <a:gd name="connsiteY14" fmla="*/ 6420049 h 6578439"/>
                <a:gd name="connsiteX15" fmla="*/ 5251388 w 5890491"/>
                <a:gd name="connsiteY15" fmla="*/ 5349009 h 6578439"/>
                <a:gd name="connsiteX16" fmla="*/ 5657731 w 5890491"/>
                <a:gd name="connsiteY16" fmla="*/ 4959205 h 6578439"/>
                <a:gd name="connsiteX17" fmla="*/ 5836127 w 5890491"/>
                <a:gd name="connsiteY17" fmla="*/ 4792052 h 6578439"/>
                <a:gd name="connsiteX18" fmla="*/ 5890491 w 5890491"/>
                <a:gd name="connsiteY18" fmla="*/ 4738662 h 6578439"/>
                <a:gd name="connsiteX19" fmla="*/ 5890491 w 5890491"/>
                <a:gd name="connsiteY19" fmla="*/ 5821964 h 6578439"/>
                <a:gd name="connsiteX20" fmla="*/ 5802001 w 5890491"/>
                <a:gd name="connsiteY20" fmla="*/ 5907904 h 6578439"/>
                <a:gd name="connsiteX21" fmla="*/ 5294358 w 5890491"/>
                <a:gd name="connsiteY21" fmla="*/ 6397505 h 6578439"/>
                <a:gd name="connsiteX22" fmla="*/ 5077178 w 5890491"/>
                <a:gd name="connsiteY22" fmla="*/ 6578439 h 6578439"/>
                <a:gd name="connsiteX23" fmla="*/ 1567290 w 5890491"/>
                <a:gd name="connsiteY23" fmla="*/ 6578439 h 6578439"/>
                <a:gd name="connsiteX24" fmla="*/ 1508588 w 5890491"/>
                <a:gd name="connsiteY24" fmla="*/ 6535186 h 6578439"/>
                <a:gd name="connsiteX25" fmla="*/ 826498 w 5890491"/>
                <a:gd name="connsiteY25" fmla="*/ 5876034 h 6578439"/>
                <a:gd name="connsiteX26" fmla="*/ 122403 w 5890491"/>
                <a:gd name="connsiteY26" fmla="*/ 3255655 h 6578439"/>
                <a:gd name="connsiteX27" fmla="*/ 1061197 w 5890491"/>
                <a:gd name="connsiteY27" fmla="*/ 984650 h 6578439"/>
                <a:gd name="connsiteX28" fmla="*/ 3517682 w 5890491"/>
                <a:gd name="connsiteY28" fmla="*/ 0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890491" h="6578439">
                  <a:moveTo>
                    <a:pt x="3517682" y="0"/>
                  </a:moveTo>
                  <a:cubicBezTo>
                    <a:pt x="4402017" y="0"/>
                    <a:pt x="5213742" y="315483"/>
                    <a:pt x="5849513" y="841730"/>
                  </a:cubicBezTo>
                  <a:lnTo>
                    <a:pt x="5890491" y="879061"/>
                  </a:lnTo>
                  <a:lnTo>
                    <a:pt x="5890491" y="2034114"/>
                  </a:lnTo>
                  <a:lnTo>
                    <a:pt x="5757065" y="1854938"/>
                  </a:lnTo>
                  <a:cubicBezTo>
                    <a:pt x="5696443" y="1781264"/>
                    <a:pt x="5632076" y="1710299"/>
                    <a:pt x="5564060" y="1642182"/>
                  </a:cubicBezTo>
                  <a:cubicBezTo>
                    <a:pt x="5015393" y="1092636"/>
                    <a:pt x="4288592" y="790012"/>
                    <a:pt x="3517551" y="790012"/>
                  </a:cubicBezTo>
                  <a:cubicBezTo>
                    <a:pt x="2701750" y="790012"/>
                    <a:pt x="2131676" y="1015335"/>
                    <a:pt x="1611552" y="1543282"/>
                  </a:cubicBezTo>
                  <a:cubicBezTo>
                    <a:pt x="1435754" y="1721722"/>
                    <a:pt x="1375945" y="1822729"/>
                    <a:pt x="1340656" y="1897925"/>
                  </a:cubicBezTo>
                  <a:cubicBezTo>
                    <a:pt x="1289148" y="2007623"/>
                    <a:pt x="1252432" y="2155907"/>
                    <a:pt x="1201705" y="2361213"/>
                  </a:cubicBezTo>
                  <a:cubicBezTo>
                    <a:pt x="1133721" y="2635919"/>
                    <a:pt x="1040568" y="3012290"/>
                    <a:pt x="852705" y="3529176"/>
                  </a:cubicBezTo>
                  <a:cubicBezTo>
                    <a:pt x="749952" y="3811784"/>
                    <a:pt x="753584" y="4108747"/>
                    <a:pt x="863863" y="4437051"/>
                  </a:cubicBezTo>
                  <a:cubicBezTo>
                    <a:pt x="964800" y="4737438"/>
                    <a:pt x="1154869" y="5055603"/>
                    <a:pt x="1413569" y="5357174"/>
                  </a:cubicBezTo>
                  <a:cubicBezTo>
                    <a:pt x="1718326" y="5712343"/>
                    <a:pt x="2021008" y="5969404"/>
                    <a:pt x="2339129" y="6143367"/>
                  </a:cubicBezTo>
                  <a:cubicBezTo>
                    <a:pt x="2679565" y="6329577"/>
                    <a:pt x="3039591" y="6420049"/>
                    <a:pt x="3439449" y="6420049"/>
                  </a:cubicBezTo>
                  <a:cubicBezTo>
                    <a:pt x="4142246" y="6420049"/>
                    <a:pt x="4633828" y="5976251"/>
                    <a:pt x="5251388" y="5349009"/>
                  </a:cubicBezTo>
                  <a:cubicBezTo>
                    <a:pt x="5389949" y="5208364"/>
                    <a:pt x="5526047" y="5081677"/>
                    <a:pt x="5657731" y="4959205"/>
                  </a:cubicBezTo>
                  <a:cubicBezTo>
                    <a:pt x="5719520" y="4901722"/>
                    <a:pt x="5779200" y="4846206"/>
                    <a:pt x="5836127" y="4792052"/>
                  </a:cubicBezTo>
                  <a:lnTo>
                    <a:pt x="5890491" y="4738662"/>
                  </a:lnTo>
                  <a:lnTo>
                    <a:pt x="5890491" y="5821964"/>
                  </a:lnTo>
                  <a:lnTo>
                    <a:pt x="5802001" y="5907904"/>
                  </a:lnTo>
                  <a:cubicBezTo>
                    <a:pt x="5634962" y="6077456"/>
                    <a:pt x="5467509" y="6243625"/>
                    <a:pt x="5294358" y="6397505"/>
                  </a:cubicBezTo>
                  <a:lnTo>
                    <a:pt x="5077178" y="6578439"/>
                  </a:lnTo>
                  <a:lnTo>
                    <a:pt x="1567290" y="6578439"/>
                  </a:lnTo>
                  <a:lnTo>
                    <a:pt x="1508588" y="6535186"/>
                  </a:lnTo>
                  <a:cubicBezTo>
                    <a:pt x="1263991" y="6345442"/>
                    <a:pt x="1038054" y="6122666"/>
                    <a:pt x="826498" y="5876034"/>
                  </a:cubicBezTo>
                  <a:cubicBezTo>
                    <a:pt x="261613" y="5217713"/>
                    <a:pt x="-239182" y="4250314"/>
                    <a:pt x="122403" y="3255655"/>
                  </a:cubicBezTo>
                  <a:cubicBezTo>
                    <a:pt x="607497" y="1921629"/>
                    <a:pt x="393040" y="1662857"/>
                    <a:pt x="1061197" y="984650"/>
                  </a:cubicBezTo>
                  <a:cubicBezTo>
                    <a:pt x="1729484" y="306444"/>
                    <a:pt x="2498060" y="0"/>
                    <a:pt x="351768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4B3B35E8-1AF4-4D76-93A5-B0B088408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52997"/>
              <a:ext cx="6093362" cy="6805004"/>
            </a:xfrm>
            <a:custGeom>
              <a:avLst/>
              <a:gdLst>
                <a:gd name="connsiteX0" fmla="*/ 5890490 w 5890490"/>
                <a:gd name="connsiteY0" fmla="*/ 5389037 h 6578439"/>
                <a:gd name="connsiteX1" fmla="*/ 5890490 w 5890490"/>
                <a:gd name="connsiteY1" fmla="*/ 5855587 h 6578439"/>
                <a:gd name="connsiteX2" fmla="*/ 5784593 w 5890490"/>
                <a:gd name="connsiteY2" fmla="*/ 5962054 h 6578439"/>
                <a:gd name="connsiteX3" fmla="*/ 5663414 w 5890490"/>
                <a:gd name="connsiteY3" fmla="*/ 6082564 h 6578439"/>
                <a:gd name="connsiteX4" fmla="*/ 5147099 w 5890490"/>
                <a:gd name="connsiteY4" fmla="*/ 6547726 h 6578439"/>
                <a:gd name="connsiteX5" fmla="*/ 5105015 w 5890490"/>
                <a:gd name="connsiteY5" fmla="*/ 6578439 h 6578439"/>
                <a:gd name="connsiteX6" fmla="*/ 4385601 w 5890490"/>
                <a:gd name="connsiteY6" fmla="*/ 6578439 h 6578439"/>
                <a:gd name="connsiteX7" fmla="*/ 4507252 w 5890490"/>
                <a:gd name="connsiteY7" fmla="*/ 6515968 h 6578439"/>
                <a:gd name="connsiteX8" fmla="*/ 4909330 w 5890490"/>
                <a:gd name="connsiteY8" fmla="*/ 6253453 h 6578439"/>
                <a:gd name="connsiteX9" fmla="*/ 5411374 w 5890490"/>
                <a:gd name="connsiteY9" fmla="*/ 5828544 h 6578439"/>
                <a:gd name="connsiteX10" fmla="*/ 5533570 w 5890490"/>
                <a:gd name="connsiteY10" fmla="*/ 5714534 h 6578439"/>
                <a:gd name="connsiteX11" fmla="*/ 5657425 w 5890490"/>
                <a:gd name="connsiteY11" fmla="*/ 5597650 h 6578439"/>
                <a:gd name="connsiteX12" fmla="*/ 3336813 w 5890490"/>
                <a:gd name="connsiteY12" fmla="*/ 499 h 6578439"/>
                <a:gd name="connsiteX13" fmla="*/ 3513674 w 5890490"/>
                <a:gd name="connsiteY13" fmla="*/ 1202 h 6578439"/>
                <a:gd name="connsiteX14" fmla="*/ 3602743 w 5890490"/>
                <a:gd name="connsiteY14" fmla="*/ 4827 h 6578439"/>
                <a:gd name="connsiteX15" fmla="*/ 3647213 w 5890490"/>
                <a:gd name="connsiteY15" fmla="*/ 6703 h 6578439"/>
                <a:gd name="connsiteX16" fmla="*/ 3691684 w 5890490"/>
                <a:gd name="connsiteY16" fmla="*/ 9453 h 6578439"/>
                <a:gd name="connsiteX17" fmla="*/ 3868927 w 5890490"/>
                <a:gd name="connsiteY17" fmla="*/ 27080 h 6578439"/>
                <a:gd name="connsiteX18" fmla="*/ 5200872 w 5890490"/>
                <a:gd name="connsiteY18" fmla="*/ 472240 h 6578439"/>
                <a:gd name="connsiteX19" fmla="*/ 5772711 w 5890490"/>
                <a:gd name="connsiteY19" fmla="*/ 866334 h 6578439"/>
                <a:gd name="connsiteX20" fmla="*/ 5890490 w 5890490"/>
                <a:gd name="connsiteY20" fmla="*/ 972426 h 6578439"/>
                <a:gd name="connsiteX21" fmla="*/ 5890490 w 5890490"/>
                <a:gd name="connsiteY21" fmla="*/ 1158576 h 6578439"/>
                <a:gd name="connsiteX22" fmla="*/ 5676045 w 5890490"/>
                <a:gd name="connsiteY22" fmla="*/ 986969 h 6578439"/>
                <a:gd name="connsiteX23" fmla="*/ 5103776 w 5890490"/>
                <a:gd name="connsiteY23" fmla="*/ 655879 h 6578439"/>
                <a:gd name="connsiteX24" fmla="*/ 4482465 w 5890490"/>
                <a:gd name="connsiteY24" fmla="*/ 440363 h 6578439"/>
                <a:gd name="connsiteX25" fmla="*/ 4402444 w 5890490"/>
                <a:gd name="connsiteY25" fmla="*/ 422111 h 6578439"/>
                <a:gd name="connsiteX26" fmla="*/ 4322423 w 5890490"/>
                <a:gd name="connsiteY26" fmla="*/ 404610 h 6578439"/>
                <a:gd name="connsiteX27" fmla="*/ 4241892 w 5890490"/>
                <a:gd name="connsiteY27" fmla="*/ 389858 h 6578439"/>
                <a:gd name="connsiteX28" fmla="*/ 4201627 w 5890490"/>
                <a:gd name="connsiteY28" fmla="*/ 382483 h 6578439"/>
                <a:gd name="connsiteX29" fmla="*/ 4161234 w 5890490"/>
                <a:gd name="connsiteY29" fmla="*/ 375857 h 6578439"/>
                <a:gd name="connsiteX30" fmla="*/ 3999280 w 5890490"/>
                <a:gd name="connsiteY30" fmla="*/ 353606 h 6578439"/>
                <a:gd name="connsiteX31" fmla="*/ 3836817 w 5890490"/>
                <a:gd name="connsiteY31" fmla="*/ 338480 h 6578439"/>
                <a:gd name="connsiteX32" fmla="*/ 3673972 w 5890490"/>
                <a:gd name="connsiteY32" fmla="*/ 330604 h 6578439"/>
                <a:gd name="connsiteX33" fmla="*/ 3511126 w 5890490"/>
                <a:gd name="connsiteY33" fmla="*/ 328978 h 6578439"/>
                <a:gd name="connsiteX34" fmla="*/ 3183142 w 5890490"/>
                <a:gd name="connsiteY34" fmla="*/ 342854 h 6578439"/>
                <a:gd name="connsiteX35" fmla="*/ 2541444 w 5890490"/>
                <a:gd name="connsiteY35" fmla="*/ 439988 h 6578439"/>
                <a:gd name="connsiteX36" fmla="*/ 1933895 w 5890490"/>
                <a:gd name="connsiteY36" fmla="*/ 650505 h 6578439"/>
                <a:gd name="connsiteX37" fmla="*/ 1378079 w 5890490"/>
                <a:gd name="connsiteY37" fmla="*/ 983905 h 6578439"/>
                <a:gd name="connsiteX38" fmla="*/ 1312967 w 5890490"/>
                <a:gd name="connsiteY38" fmla="*/ 1033660 h 6578439"/>
                <a:gd name="connsiteX39" fmla="*/ 1248364 w 5890490"/>
                <a:gd name="connsiteY39" fmla="*/ 1084413 h 6578439"/>
                <a:gd name="connsiteX40" fmla="*/ 1185163 w 5890490"/>
                <a:gd name="connsiteY40" fmla="*/ 1137168 h 6578439"/>
                <a:gd name="connsiteX41" fmla="*/ 1122852 w 5890490"/>
                <a:gd name="connsiteY41" fmla="*/ 1190922 h 6578439"/>
                <a:gd name="connsiteX42" fmla="*/ 892092 w 5890490"/>
                <a:gd name="connsiteY42" fmla="*/ 1421440 h 6578439"/>
                <a:gd name="connsiteX43" fmla="*/ 707202 w 5890490"/>
                <a:gd name="connsiteY43" fmla="*/ 1684212 h 6578439"/>
                <a:gd name="connsiteX44" fmla="*/ 670121 w 5890490"/>
                <a:gd name="connsiteY44" fmla="*/ 1756093 h 6578439"/>
                <a:gd name="connsiteX45" fmla="*/ 637630 w 5890490"/>
                <a:gd name="connsiteY45" fmla="*/ 1830724 h 6578439"/>
                <a:gd name="connsiteX46" fmla="*/ 607685 w 5890490"/>
                <a:gd name="connsiteY46" fmla="*/ 1907105 h 6578439"/>
                <a:gd name="connsiteX47" fmla="*/ 580034 w 5890490"/>
                <a:gd name="connsiteY47" fmla="*/ 1984986 h 6578439"/>
                <a:gd name="connsiteX48" fmla="*/ 481919 w 5890490"/>
                <a:gd name="connsiteY48" fmla="*/ 2304386 h 6578439"/>
                <a:gd name="connsiteX49" fmla="*/ 433881 w 5890490"/>
                <a:gd name="connsiteY49" fmla="*/ 2465399 h 6578439"/>
                <a:gd name="connsiteX50" fmla="*/ 384442 w 5890490"/>
                <a:gd name="connsiteY50" fmla="*/ 2626163 h 6578439"/>
                <a:gd name="connsiteX51" fmla="*/ 166039 w 5890490"/>
                <a:gd name="connsiteY51" fmla="*/ 3261338 h 6578439"/>
                <a:gd name="connsiteX52" fmla="*/ 56202 w 5890490"/>
                <a:gd name="connsiteY52" fmla="*/ 3910265 h 6578439"/>
                <a:gd name="connsiteX53" fmla="*/ 93664 w 5890490"/>
                <a:gd name="connsiteY53" fmla="*/ 4237292 h 6578439"/>
                <a:gd name="connsiteX54" fmla="*/ 111758 w 5890490"/>
                <a:gd name="connsiteY54" fmla="*/ 4317548 h 6578439"/>
                <a:gd name="connsiteX55" fmla="*/ 133038 w 5890490"/>
                <a:gd name="connsiteY55" fmla="*/ 4397054 h 6578439"/>
                <a:gd name="connsiteX56" fmla="*/ 157757 w 5890490"/>
                <a:gd name="connsiteY56" fmla="*/ 4475560 h 6578439"/>
                <a:gd name="connsiteX57" fmla="*/ 185153 w 5890490"/>
                <a:gd name="connsiteY57" fmla="*/ 4553066 h 6578439"/>
                <a:gd name="connsiteX58" fmla="*/ 493642 w 5890490"/>
                <a:gd name="connsiteY58" fmla="*/ 5132239 h 6578439"/>
                <a:gd name="connsiteX59" fmla="*/ 914391 w 5890490"/>
                <a:gd name="connsiteY59" fmla="*/ 5636528 h 6578439"/>
                <a:gd name="connsiteX60" fmla="*/ 1402034 w 5890490"/>
                <a:gd name="connsiteY60" fmla="*/ 6076188 h 6578439"/>
                <a:gd name="connsiteX61" fmla="*/ 1664397 w 5890490"/>
                <a:gd name="connsiteY61" fmla="*/ 6267079 h 6578439"/>
                <a:gd name="connsiteX62" fmla="*/ 1938992 w 5890490"/>
                <a:gd name="connsiteY62" fmla="*/ 6434343 h 6578439"/>
                <a:gd name="connsiteX63" fmla="*/ 2225931 w 5890490"/>
                <a:gd name="connsiteY63" fmla="*/ 6574322 h 6578439"/>
                <a:gd name="connsiteX64" fmla="*/ 2236328 w 5890490"/>
                <a:gd name="connsiteY64" fmla="*/ 6578439 h 6578439"/>
                <a:gd name="connsiteX65" fmla="*/ 1504665 w 5890490"/>
                <a:gd name="connsiteY65" fmla="*/ 6578439 h 6578439"/>
                <a:gd name="connsiteX66" fmla="*/ 1456827 w 5890490"/>
                <a:gd name="connsiteY66" fmla="*/ 6543476 h 6578439"/>
                <a:gd name="connsiteX67" fmla="*/ 1188475 w 5890490"/>
                <a:gd name="connsiteY67" fmla="*/ 6314083 h 6578439"/>
                <a:gd name="connsiteX68" fmla="*/ 721728 w 5890490"/>
                <a:gd name="connsiteY68" fmla="*/ 5798666 h 6578439"/>
                <a:gd name="connsiteX69" fmla="*/ 344175 w 5890490"/>
                <a:gd name="connsiteY69" fmla="*/ 5219495 h 6578439"/>
                <a:gd name="connsiteX70" fmla="*/ 87293 w 5890490"/>
                <a:gd name="connsiteY70" fmla="*/ 4583569 h 6578439"/>
                <a:gd name="connsiteX71" fmla="*/ 65886 w 5890490"/>
                <a:gd name="connsiteY71" fmla="*/ 4500813 h 6578439"/>
                <a:gd name="connsiteX72" fmla="*/ 47409 w 5890490"/>
                <a:gd name="connsiteY72" fmla="*/ 4417431 h 6578439"/>
                <a:gd name="connsiteX73" fmla="*/ 39000 w 5890490"/>
                <a:gd name="connsiteY73" fmla="*/ 4375677 h 6578439"/>
                <a:gd name="connsiteX74" fmla="*/ 31610 w 5890490"/>
                <a:gd name="connsiteY74" fmla="*/ 4333674 h 6578439"/>
                <a:gd name="connsiteX75" fmla="*/ 18868 w 5890490"/>
                <a:gd name="connsiteY75" fmla="*/ 4249417 h 6578439"/>
                <a:gd name="connsiteX76" fmla="*/ 646 w 5890490"/>
                <a:gd name="connsiteY76" fmla="*/ 3910265 h 6578439"/>
                <a:gd name="connsiteX77" fmla="*/ 130234 w 5890490"/>
                <a:gd name="connsiteY77" fmla="*/ 3248337 h 6578439"/>
                <a:gd name="connsiteX78" fmla="*/ 335383 w 5890490"/>
                <a:gd name="connsiteY78" fmla="*/ 2611911 h 6578439"/>
                <a:gd name="connsiteX79" fmla="*/ 487272 w 5890490"/>
                <a:gd name="connsiteY79" fmla="*/ 1958609 h 6578439"/>
                <a:gd name="connsiteX80" fmla="*/ 508550 w 5890490"/>
                <a:gd name="connsiteY80" fmla="*/ 1876227 h 6578439"/>
                <a:gd name="connsiteX81" fmla="*/ 531742 w 5890490"/>
                <a:gd name="connsiteY81" fmla="*/ 1793721 h 6578439"/>
                <a:gd name="connsiteX82" fmla="*/ 558245 w 5890490"/>
                <a:gd name="connsiteY82" fmla="*/ 1711465 h 6578439"/>
                <a:gd name="connsiteX83" fmla="*/ 590100 w 5890490"/>
                <a:gd name="connsiteY83" fmla="*/ 1630332 h 6578439"/>
                <a:gd name="connsiteX84" fmla="*/ 758680 w 5890490"/>
                <a:gd name="connsiteY84" fmla="*/ 1322433 h 6578439"/>
                <a:gd name="connsiteX85" fmla="*/ 976317 w 5890490"/>
                <a:gd name="connsiteY85" fmla="*/ 1049286 h 6578439"/>
                <a:gd name="connsiteX86" fmla="*/ 1035314 w 5890490"/>
                <a:gd name="connsiteY86" fmla="*/ 985406 h 6578439"/>
                <a:gd name="connsiteX87" fmla="*/ 1095329 w 5890490"/>
                <a:gd name="connsiteY87" fmla="*/ 922526 h 6578439"/>
                <a:gd name="connsiteX88" fmla="*/ 1157384 w 5890490"/>
                <a:gd name="connsiteY88" fmla="*/ 861271 h 6578439"/>
                <a:gd name="connsiteX89" fmla="*/ 1220841 w 5890490"/>
                <a:gd name="connsiteY89" fmla="*/ 801017 h 6578439"/>
                <a:gd name="connsiteX90" fmla="*/ 1286462 w 5890490"/>
                <a:gd name="connsiteY90" fmla="*/ 742886 h 6578439"/>
                <a:gd name="connsiteX91" fmla="*/ 1353233 w 5890490"/>
                <a:gd name="connsiteY91" fmla="*/ 685632 h 6578439"/>
                <a:gd name="connsiteX92" fmla="*/ 1369924 w 5890490"/>
                <a:gd name="connsiteY92" fmla="*/ 671256 h 6578439"/>
                <a:gd name="connsiteX93" fmla="*/ 1387380 w 5890490"/>
                <a:gd name="connsiteY93" fmla="*/ 657755 h 6578439"/>
                <a:gd name="connsiteX94" fmla="*/ 1422422 w 5890490"/>
                <a:gd name="connsiteY94" fmla="*/ 630877 h 6578439"/>
                <a:gd name="connsiteX95" fmla="*/ 1492759 w 5890490"/>
                <a:gd name="connsiteY95" fmla="*/ 577248 h 6578439"/>
                <a:gd name="connsiteX96" fmla="*/ 1528820 w 5890490"/>
                <a:gd name="connsiteY96" fmla="*/ 551496 h 6578439"/>
                <a:gd name="connsiteX97" fmla="*/ 1565390 w 5890490"/>
                <a:gd name="connsiteY97" fmla="*/ 526370 h 6578439"/>
                <a:gd name="connsiteX98" fmla="*/ 1639040 w 5890490"/>
                <a:gd name="connsiteY98" fmla="*/ 476490 h 6578439"/>
                <a:gd name="connsiteX99" fmla="*/ 1792075 w 5890490"/>
                <a:gd name="connsiteY99" fmla="*/ 384859 h 6578439"/>
                <a:gd name="connsiteX100" fmla="*/ 2455943 w 5890490"/>
                <a:gd name="connsiteY100" fmla="*/ 117836 h 6578439"/>
                <a:gd name="connsiteX101" fmla="*/ 3159952 w 5890490"/>
                <a:gd name="connsiteY101" fmla="*/ 7203 h 6578439"/>
                <a:gd name="connsiteX102" fmla="*/ 3336813 w 5890490"/>
                <a:gd name="connsiteY102" fmla="*/ 499 h 657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5890490" h="6578439">
                  <a:moveTo>
                    <a:pt x="5890490" y="5389037"/>
                  </a:moveTo>
                  <a:lnTo>
                    <a:pt x="5890490" y="5855587"/>
                  </a:lnTo>
                  <a:lnTo>
                    <a:pt x="5784593" y="5962054"/>
                  </a:lnTo>
                  <a:cubicBezTo>
                    <a:pt x="5744454" y="6002308"/>
                    <a:pt x="5704062" y="6042436"/>
                    <a:pt x="5663414" y="6082564"/>
                  </a:cubicBezTo>
                  <a:cubicBezTo>
                    <a:pt x="5500314" y="6242577"/>
                    <a:pt x="5330970" y="6400714"/>
                    <a:pt x="5147099" y="6547726"/>
                  </a:cubicBezTo>
                  <a:lnTo>
                    <a:pt x="5105015" y="6578439"/>
                  </a:lnTo>
                  <a:lnTo>
                    <a:pt x="4385601" y="6578439"/>
                  </a:lnTo>
                  <a:lnTo>
                    <a:pt x="4507252" y="6515968"/>
                  </a:lnTo>
                  <a:cubicBezTo>
                    <a:pt x="4645901" y="6439679"/>
                    <a:pt x="4779837" y="6350961"/>
                    <a:pt x="4909330" y="6253453"/>
                  </a:cubicBezTo>
                  <a:cubicBezTo>
                    <a:pt x="5082369" y="6123567"/>
                    <a:pt x="5248145" y="5979180"/>
                    <a:pt x="5411374" y="5828544"/>
                  </a:cubicBezTo>
                  <a:cubicBezTo>
                    <a:pt x="5452149" y="5790791"/>
                    <a:pt x="5492924" y="5752788"/>
                    <a:pt x="5533570" y="5714534"/>
                  </a:cubicBezTo>
                  <a:lnTo>
                    <a:pt x="5657425" y="5597650"/>
                  </a:lnTo>
                  <a:close/>
                  <a:moveTo>
                    <a:pt x="3336813" y="499"/>
                  </a:moveTo>
                  <a:cubicBezTo>
                    <a:pt x="3395682" y="-392"/>
                    <a:pt x="3454550" y="-48"/>
                    <a:pt x="3513674" y="1202"/>
                  </a:cubicBezTo>
                  <a:lnTo>
                    <a:pt x="3602743" y="4827"/>
                  </a:lnTo>
                  <a:lnTo>
                    <a:pt x="3647213" y="6703"/>
                  </a:lnTo>
                  <a:cubicBezTo>
                    <a:pt x="3661994" y="7327"/>
                    <a:pt x="3676903" y="7703"/>
                    <a:pt x="3691684" y="9453"/>
                  </a:cubicBezTo>
                  <a:lnTo>
                    <a:pt x="3868927" y="27080"/>
                  </a:lnTo>
                  <a:cubicBezTo>
                    <a:pt x="4340645" y="85584"/>
                    <a:pt x="4795160" y="243221"/>
                    <a:pt x="5200872" y="472240"/>
                  </a:cubicBezTo>
                  <a:cubicBezTo>
                    <a:pt x="5403855" y="587124"/>
                    <a:pt x="5594988" y="719447"/>
                    <a:pt x="5772711" y="866334"/>
                  </a:cubicBezTo>
                  <a:lnTo>
                    <a:pt x="5890490" y="972426"/>
                  </a:lnTo>
                  <a:lnTo>
                    <a:pt x="5890490" y="1158576"/>
                  </a:lnTo>
                  <a:lnTo>
                    <a:pt x="5676045" y="986969"/>
                  </a:lnTo>
                  <a:cubicBezTo>
                    <a:pt x="5496587" y="857740"/>
                    <a:pt x="5304275" y="746699"/>
                    <a:pt x="5103776" y="655879"/>
                  </a:cubicBezTo>
                  <a:cubicBezTo>
                    <a:pt x="4903214" y="564747"/>
                    <a:pt x="4695006" y="492492"/>
                    <a:pt x="4482465" y="440363"/>
                  </a:cubicBezTo>
                  <a:lnTo>
                    <a:pt x="4402444" y="422111"/>
                  </a:lnTo>
                  <a:cubicBezTo>
                    <a:pt x="4375813" y="416111"/>
                    <a:pt x="4349436" y="408859"/>
                    <a:pt x="4322423" y="404610"/>
                  </a:cubicBezTo>
                  <a:lnTo>
                    <a:pt x="4241892" y="389858"/>
                  </a:lnTo>
                  <a:lnTo>
                    <a:pt x="4201627" y="382483"/>
                  </a:lnTo>
                  <a:cubicBezTo>
                    <a:pt x="4188248" y="379983"/>
                    <a:pt x="4174869" y="377483"/>
                    <a:pt x="4161234" y="375857"/>
                  </a:cubicBezTo>
                  <a:cubicBezTo>
                    <a:pt x="4107208" y="368482"/>
                    <a:pt x="4053308" y="360482"/>
                    <a:pt x="3999280" y="353606"/>
                  </a:cubicBezTo>
                  <a:cubicBezTo>
                    <a:pt x="3944999" y="348855"/>
                    <a:pt x="3890844" y="343854"/>
                    <a:pt x="3836817" y="338480"/>
                  </a:cubicBezTo>
                  <a:lnTo>
                    <a:pt x="3673972" y="330604"/>
                  </a:lnTo>
                  <a:cubicBezTo>
                    <a:pt x="3619690" y="329104"/>
                    <a:pt x="3565281" y="329604"/>
                    <a:pt x="3511126" y="328978"/>
                  </a:cubicBezTo>
                  <a:cubicBezTo>
                    <a:pt x="3402054" y="330728"/>
                    <a:pt x="3291706" y="334604"/>
                    <a:pt x="3183142" y="342854"/>
                  </a:cubicBezTo>
                  <a:cubicBezTo>
                    <a:pt x="2965505" y="358855"/>
                    <a:pt x="2750670" y="389733"/>
                    <a:pt x="2541444" y="439988"/>
                  </a:cubicBezTo>
                  <a:cubicBezTo>
                    <a:pt x="2332216" y="490117"/>
                    <a:pt x="2128850" y="559997"/>
                    <a:pt x="1933895" y="650505"/>
                  </a:cubicBezTo>
                  <a:cubicBezTo>
                    <a:pt x="1738939" y="741261"/>
                    <a:pt x="1553540" y="854146"/>
                    <a:pt x="1378079" y="983905"/>
                  </a:cubicBezTo>
                  <a:lnTo>
                    <a:pt x="1312967" y="1033660"/>
                  </a:lnTo>
                  <a:cubicBezTo>
                    <a:pt x="1291178" y="1050286"/>
                    <a:pt x="1269006" y="1066412"/>
                    <a:pt x="1248364" y="1084413"/>
                  </a:cubicBezTo>
                  <a:lnTo>
                    <a:pt x="1185163" y="1137168"/>
                  </a:lnTo>
                  <a:cubicBezTo>
                    <a:pt x="1164138" y="1154794"/>
                    <a:pt x="1142603" y="1172046"/>
                    <a:pt x="1122852" y="1190922"/>
                  </a:cubicBezTo>
                  <a:cubicBezTo>
                    <a:pt x="1041557" y="1264303"/>
                    <a:pt x="961663" y="1339309"/>
                    <a:pt x="892092" y="1421440"/>
                  </a:cubicBezTo>
                  <a:cubicBezTo>
                    <a:pt x="819589" y="1501822"/>
                    <a:pt x="759827" y="1590329"/>
                    <a:pt x="707202" y="1684212"/>
                  </a:cubicBezTo>
                  <a:cubicBezTo>
                    <a:pt x="694715" y="1708089"/>
                    <a:pt x="682227" y="1731841"/>
                    <a:pt x="670121" y="1756093"/>
                  </a:cubicBezTo>
                  <a:lnTo>
                    <a:pt x="637630" y="1830724"/>
                  </a:lnTo>
                  <a:cubicBezTo>
                    <a:pt x="626161" y="1855350"/>
                    <a:pt x="617624" y="1881603"/>
                    <a:pt x="607685" y="1907105"/>
                  </a:cubicBezTo>
                  <a:cubicBezTo>
                    <a:pt x="598128" y="1932857"/>
                    <a:pt x="588317" y="1958483"/>
                    <a:pt x="580034" y="1984986"/>
                  </a:cubicBezTo>
                  <a:cubicBezTo>
                    <a:pt x="544611" y="2089620"/>
                    <a:pt x="513393" y="2197128"/>
                    <a:pt x="481919" y="2304386"/>
                  </a:cubicBezTo>
                  <a:lnTo>
                    <a:pt x="433881" y="2465399"/>
                  </a:lnTo>
                  <a:lnTo>
                    <a:pt x="384442" y="2626163"/>
                  </a:lnTo>
                  <a:cubicBezTo>
                    <a:pt x="317672" y="2839680"/>
                    <a:pt x="243129" y="3050946"/>
                    <a:pt x="166039" y="3261338"/>
                  </a:cubicBezTo>
                  <a:cubicBezTo>
                    <a:pt x="88822" y="3468979"/>
                    <a:pt x="50850" y="3690248"/>
                    <a:pt x="56202" y="3910265"/>
                  </a:cubicBezTo>
                  <a:cubicBezTo>
                    <a:pt x="58495" y="4020274"/>
                    <a:pt x="71493" y="4129783"/>
                    <a:pt x="93664" y="4237292"/>
                  </a:cubicBezTo>
                  <a:cubicBezTo>
                    <a:pt x="99143" y="4264168"/>
                    <a:pt x="104623" y="4291045"/>
                    <a:pt x="111758" y="4317548"/>
                  </a:cubicBezTo>
                  <a:cubicBezTo>
                    <a:pt x="118384" y="4344176"/>
                    <a:pt x="124627" y="4370802"/>
                    <a:pt x="133038" y="4397054"/>
                  </a:cubicBezTo>
                  <a:cubicBezTo>
                    <a:pt x="140810" y="4423307"/>
                    <a:pt x="148456" y="4449683"/>
                    <a:pt x="157757" y="4475560"/>
                  </a:cubicBezTo>
                  <a:cubicBezTo>
                    <a:pt x="166549" y="4501562"/>
                    <a:pt x="175087" y="4527564"/>
                    <a:pt x="185153" y="4553066"/>
                  </a:cubicBezTo>
                  <a:cubicBezTo>
                    <a:pt x="262371" y="4758458"/>
                    <a:pt x="368895" y="4951974"/>
                    <a:pt x="493642" y="5132239"/>
                  </a:cubicBezTo>
                  <a:cubicBezTo>
                    <a:pt x="618389" y="5312627"/>
                    <a:pt x="760846" y="5480391"/>
                    <a:pt x="914391" y="5636528"/>
                  </a:cubicBezTo>
                  <a:cubicBezTo>
                    <a:pt x="1069081" y="5793166"/>
                    <a:pt x="1231544" y="5941677"/>
                    <a:pt x="1402034" y="6076188"/>
                  </a:cubicBezTo>
                  <a:cubicBezTo>
                    <a:pt x="1487535" y="6143320"/>
                    <a:pt x="1574565" y="6207574"/>
                    <a:pt x="1664397" y="6267079"/>
                  </a:cubicBezTo>
                  <a:cubicBezTo>
                    <a:pt x="1753592" y="6327459"/>
                    <a:pt x="1845336" y="6383088"/>
                    <a:pt x="1938992" y="6434343"/>
                  </a:cubicBezTo>
                  <a:cubicBezTo>
                    <a:pt x="2032647" y="6485659"/>
                    <a:pt x="2128309" y="6532600"/>
                    <a:pt x="2225931" y="6574322"/>
                  </a:cubicBezTo>
                  <a:lnTo>
                    <a:pt x="2236328" y="6578439"/>
                  </a:lnTo>
                  <a:lnTo>
                    <a:pt x="1504665" y="6578439"/>
                  </a:lnTo>
                  <a:lnTo>
                    <a:pt x="1456827" y="6543476"/>
                  </a:lnTo>
                  <a:cubicBezTo>
                    <a:pt x="1363554" y="6470595"/>
                    <a:pt x="1273848" y="6394340"/>
                    <a:pt x="1188475" y="6314083"/>
                  </a:cubicBezTo>
                  <a:cubicBezTo>
                    <a:pt x="1017856" y="6153445"/>
                    <a:pt x="863803" y="5979931"/>
                    <a:pt x="721728" y="5798666"/>
                  </a:cubicBezTo>
                  <a:cubicBezTo>
                    <a:pt x="579397" y="5616027"/>
                    <a:pt x="452103" y="5422511"/>
                    <a:pt x="344175" y="5219495"/>
                  </a:cubicBezTo>
                  <a:cubicBezTo>
                    <a:pt x="236505" y="5016354"/>
                    <a:pt x="147946" y="4803586"/>
                    <a:pt x="87293" y="4583569"/>
                  </a:cubicBezTo>
                  <a:cubicBezTo>
                    <a:pt x="79138" y="4556193"/>
                    <a:pt x="72639" y="4528440"/>
                    <a:pt x="65886" y="4500813"/>
                  </a:cubicBezTo>
                  <a:cubicBezTo>
                    <a:pt x="58751" y="4473311"/>
                    <a:pt x="53144" y="4445308"/>
                    <a:pt x="47409" y="4417431"/>
                  </a:cubicBezTo>
                  <a:cubicBezTo>
                    <a:pt x="44733" y="4403430"/>
                    <a:pt x="41294" y="4389679"/>
                    <a:pt x="39000" y="4375677"/>
                  </a:cubicBezTo>
                  <a:lnTo>
                    <a:pt x="31610" y="4333674"/>
                  </a:lnTo>
                  <a:cubicBezTo>
                    <a:pt x="26258" y="4305797"/>
                    <a:pt x="22563" y="4277544"/>
                    <a:pt x="18868" y="4249417"/>
                  </a:cubicBezTo>
                  <a:cubicBezTo>
                    <a:pt x="4214" y="4136784"/>
                    <a:pt x="-2158" y="4023275"/>
                    <a:pt x="646" y="3910265"/>
                  </a:cubicBezTo>
                  <a:cubicBezTo>
                    <a:pt x="5997" y="3683872"/>
                    <a:pt x="50596" y="3459605"/>
                    <a:pt x="130234" y="3248337"/>
                  </a:cubicBezTo>
                  <a:cubicBezTo>
                    <a:pt x="207961" y="3039196"/>
                    <a:pt x="278044" y="2827179"/>
                    <a:pt x="335383" y="2611911"/>
                  </a:cubicBezTo>
                  <a:cubicBezTo>
                    <a:pt x="393743" y="2396644"/>
                    <a:pt x="435792" y="2178627"/>
                    <a:pt x="487272" y="1958609"/>
                  </a:cubicBezTo>
                  <a:cubicBezTo>
                    <a:pt x="493259" y="1931107"/>
                    <a:pt x="501287" y="1903730"/>
                    <a:pt x="508550" y="1876227"/>
                  </a:cubicBezTo>
                  <a:cubicBezTo>
                    <a:pt x="516195" y="1848725"/>
                    <a:pt x="522312" y="1820972"/>
                    <a:pt x="531742" y="1793721"/>
                  </a:cubicBezTo>
                  <a:lnTo>
                    <a:pt x="558245" y="1711465"/>
                  </a:lnTo>
                  <a:cubicBezTo>
                    <a:pt x="568439" y="1684337"/>
                    <a:pt x="579652" y="1657459"/>
                    <a:pt x="590100" y="1630332"/>
                  </a:cubicBezTo>
                  <a:cubicBezTo>
                    <a:pt x="635080" y="1523075"/>
                    <a:pt x="690637" y="1417566"/>
                    <a:pt x="758680" y="1322433"/>
                  </a:cubicBezTo>
                  <a:cubicBezTo>
                    <a:pt x="824430" y="1225051"/>
                    <a:pt x="899610" y="1136168"/>
                    <a:pt x="976317" y="1049286"/>
                  </a:cubicBezTo>
                  <a:cubicBezTo>
                    <a:pt x="995049" y="1027035"/>
                    <a:pt x="1015436" y="1006533"/>
                    <a:pt x="1035314" y="985406"/>
                  </a:cubicBezTo>
                  <a:lnTo>
                    <a:pt x="1095329" y="922526"/>
                  </a:lnTo>
                  <a:cubicBezTo>
                    <a:pt x="1114953" y="901149"/>
                    <a:pt x="1136359" y="881397"/>
                    <a:pt x="1157384" y="861271"/>
                  </a:cubicBezTo>
                  <a:lnTo>
                    <a:pt x="1220841" y="801017"/>
                  </a:lnTo>
                  <a:cubicBezTo>
                    <a:pt x="1241610" y="780514"/>
                    <a:pt x="1264418" y="762014"/>
                    <a:pt x="1286462" y="742886"/>
                  </a:cubicBezTo>
                  <a:lnTo>
                    <a:pt x="1353233" y="685632"/>
                  </a:lnTo>
                  <a:lnTo>
                    <a:pt x="1369924" y="671256"/>
                  </a:lnTo>
                  <a:cubicBezTo>
                    <a:pt x="1375658" y="666631"/>
                    <a:pt x="1381520" y="662255"/>
                    <a:pt x="1387380" y="657755"/>
                  </a:cubicBezTo>
                  <a:lnTo>
                    <a:pt x="1422422" y="630877"/>
                  </a:lnTo>
                  <a:lnTo>
                    <a:pt x="1492759" y="577248"/>
                  </a:lnTo>
                  <a:cubicBezTo>
                    <a:pt x="1504355" y="567997"/>
                    <a:pt x="1516714" y="559997"/>
                    <a:pt x="1528820" y="551496"/>
                  </a:cubicBezTo>
                  <a:lnTo>
                    <a:pt x="1565390" y="526370"/>
                  </a:lnTo>
                  <a:lnTo>
                    <a:pt x="1639040" y="476490"/>
                  </a:lnTo>
                  <a:cubicBezTo>
                    <a:pt x="1689754" y="445613"/>
                    <a:pt x="1740723" y="414986"/>
                    <a:pt x="1792075" y="384859"/>
                  </a:cubicBezTo>
                  <a:cubicBezTo>
                    <a:pt x="2000282" y="268724"/>
                    <a:pt x="2224927" y="179467"/>
                    <a:pt x="2455943" y="117836"/>
                  </a:cubicBezTo>
                  <a:cubicBezTo>
                    <a:pt x="2687088" y="55957"/>
                    <a:pt x="2923964" y="21204"/>
                    <a:pt x="3159952" y="7203"/>
                  </a:cubicBezTo>
                  <a:cubicBezTo>
                    <a:pt x="3219076" y="3515"/>
                    <a:pt x="3277945" y="1389"/>
                    <a:pt x="3336813" y="49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제목 2"/>
          <p:cNvSpPr>
            <a:spLocks noGrp="1"/>
          </p:cNvSpPr>
          <p:nvPr>
            <p:ph type="title"/>
          </p:nvPr>
        </p:nvSpPr>
        <p:spPr>
          <a:xfrm>
            <a:off x="515830" y="2499784"/>
            <a:ext cx="5494678" cy="1786515"/>
          </a:xfrm>
        </p:spPr>
        <p:txBody>
          <a:bodyPr vert="horz" lIns="91440" tIns="45720" rIns="91440" bIns="45720" rtlCol="0" anchor="t">
            <a:normAutofit/>
          </a:bodyPr>
          <a:lstStyle/>
          <a:p>
            <a:pPr latinLnBrk="0"/>
            <a:r>
              <a:rPr lang="en-US" sz="4000" kern="1200" dirty="0">
                <a:solidFill>
                  <a:schemeClr val="tx2"/>
                </a:solidFill>
                <a:latin typeface="+mj-lt"/>
                <a:ea typeface="+mj-ea"/>
                <a:cs typeface="+mj-cs"/>
              </a:rPr>
              <a:t>Payment Analysis</a:t>
            </a:r>
            <a:endParaRPr lang="en-US" altLang="ko-KR" sz="4000" kern="1200" dirty="0">
              <a:solidFill>
                <a:schemeClr val="tx2"/>
              </a:solidFill>
              <a:latin typeface="+mj-lt"/>
              <a:ea typeface="+mj-ea"/>
              <a:cs typeface="+mj-cs"/>
            </a:endParaRPr>
          </a:p>
        </p:txBody>
      </p:sp>
      <p:sp>
        <p:nvSpPr>
          <p:cNvPr id="37" name="내용 개체 틀 36"/>
          <p:cNvSpPr>
            <a:spLocks noGrp="1"/>
          </p:cNvSpPr>
          <p:nvPr>
            <p:ph idx="1"/>
          </p:nvPr>
        </p:nvSpPr>
        <p:spPr>
          <a:xfrm>
            <a:off x="1220289" y="3419540"/>
            <a:ext cx="2470765" cy="955111"/>
          </a:xfrm>
        </p:spPr>
        <p:txBody>
          <a:bodyPr vert="horz" lIns="91440" tIns="45720" rIns="91440" bIns="45720" rtlCol="0" anchor="b">
            <a:normAutofit/>
          </a:bodyPr>
          <a:lstStyle/>
          <a:p>
            <a:r>
              <a:rPr lang="en-IN" dirty="0"/>
              <a:t>Card is preferred </a:t>
            </a:r>
          </a:p>
          <a:p>
            <a:r>
              <a:rPr lang="en-IN" dirty="0"/>
              <a:t>over cash payment </a:t>
            </a:r>
          </a:p>
        </p:txBody>
      </p:sp>
      <p:pic>
        <p:nvPicPr>
          <p:cNvPr id="4" name="Picture 3" descr="Chart, bar chart, waterfall chart&#10;&#10;Description automatically generated">
            <a:extLst>
              <a:ext uri="{FF2B5EF4-FFF2-40B4-BE49-F238E27FC236}">
                <a16:creationId xmlns:a16="http://schemas.microsoft.com/office/drawing/2014/main" id="{81DF3A02-7088-374C-A21C-6AAB8C84498D}"/>
              </a:ext>
            </a:extLst>
          </p:cNvPr>
          <p:cNvPicPr>
            <a:picLocks noChangeAspect="1"/>
          </p:cNvPicPr>
          <p:nvPr/>
        </p:nvPicPr>
        <p:blipFill>
          <a:blip r:embed="rId3"/>
          <a:stretch>
            <a:fillRect/>
          </a:stretch>
        </p:blipFill>
        <p:spPr>
          <a:xfrm>
            <a:off x="6258892" y="1968285"/>
            <a:ext cx="5767163" cy="3387885"/>
          </a:xfrm>
          <a:prstGeom prst="rect">
            <a:avLst/>
          </a:prstGeom>
        </p:spPr>
      </p:pic>
    </p:spTree>
    <p:extLst>
      <p:ext uri="{BB962C8B-B14F-4D97-AF65-F5344CB8AC3E}">
        <p14:creationId xmlns:p14="http://schemas.microsoft.com/office/powerpoint/2010/main" val="6885398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a:xfrm>
            <a:off x="609600" y="1126272"/>
            <a:ext cx="10972800" cy="5020879"/>
          </a:xfrm>
        </p:spPr>
        <p:txBody>
          <a:bodyPr>
            <a:normAutofit fontScale="92500" lnSpcReduction="10000"/>
          </a:bodyPr>
          <a:lstStyle/>
          <a:p>
            <a:pPr marL="285750" indent="-285750">
              <a:buFont typeface="Arial" panose="020B0604020202020204" pitchFamily="34" charset="0"/>
              <a:buChar char="•"/>
            </a:pPr>
            <a:r>
              <a:rPr lang="en-US" b="1" dirty="0"/>
              <a:t>KM Travelled</a:t>
            </a:r>
          </a:p>
          <a:p>
            <a:r>
              <a:rPr lang="en-US" dirty="0"/>
              <a:t>p-values 0.007448586391893619, we are rejecting null hypothesis</a:t>
            </a:r>
          </a:p>
          <a:p>
            <a:endParaRPr lang="en-US" dirty="0"/>
          </a:p>
          <a:p>
            <a:pPr marL="285750" indent="-285750">
              <a:buFont typeface="Arial" panose="020B0604020202020204" pitchFamily="34" charset="0"/>
              <a:buChar char="•"/>
            </a:pPr>
            <a:r>
              <a:rPr lang="en-US" b="1" dirty="0"/>
              <a:t>Price Charged</a:t>
            </a:r>
          </a:p>
          <a:p>
            <a:r>
              <a:rPr lang="en-US" dirty="0"/>
              <a:t>p-values 0.7531470891273166, we are accepting null hypothesis</a:t>
            </a:r>
          </a:p>
          <a:p>
            <a:endParaRPr lang="en-US" b="1" dirty="0"/>
          </a:p>
          <a:p>
            <a:pPr marL="285750" indent="-285750">
              <a:buFont typeface="Arial" panose="020B0604020202020204" pitchFamily="34" charset="0"/>
              <a:buChar char="•"/>
            </a:pPr>
            <a:r>
              <a:rPr lang="en-US" b="1" dirty="0"/>
              <a:t>Age</a:t>
            </a:r>
          </a:p>
          <a:p>
            <a:r>
              <a:rPr lang="en-US" dirty="0"/>
              <a:t>p-values 8.61181075357829e-08, we are rejecting null hypothesis</a:t>
            </a:r>
          </a:p>
          <a:p>
            <a:endParaRPr lang="en-US" b="1" dirty="0"/>
          </a:p>
          <a:p>
            <a:pPr marL="285750" indent="-285750">
              <a:buFont typeface="Arial" panose="020B0604020202020204" pitchFamily="34" charset="0"/>
              <a:buChar char="•"/>
            </a:pPr>
            <a:r>
              <a:rPr lang="en-US" b="1" dirty="0"/>
              <a:t>Income (USD/Month)</a:t>
            </a:r>
          </a:p>
          <a:p>
            <a:r>
              <a:rPr lang="en-US" dirty="0"/>
              <a:t>p-values 0.13754435916764565, we are accepting null hypothesis</a:t>
            </a:r>
          </a:p>
          <a:p>
            <a:endParaRPr lang="en-US" b="1" dirty="0"/>
          </a:p>
          <a:p>
            <a:pPr marL="285750" indent="-285750">
              <a:buFont typeface="Arial" panose="020B0604020202020204" pitchFamily="34" charset="0"/>
              <a:buChar char="•"/>
            </a:pPr>
            <a:r>
              <a:rPr lang="en-US" b="1" dirty="0"/>
              <a:t>Profit</a:t>
            </a:r>
          </a:p>
          <a:p>
            <a:r>
              <a:rPr lang="en-US" dirty="0"/>
              <a:t>p-values 0.31890486823165864, we are accepting null hypothesis</a:t>
            </a:r>
            <a:endParaRPr lang="en-US" b="1" dirty="0"/>
          </a:p>
          <a:p>
            <a:pPr marL="285750" indent="-285750">
              <a:buFont typeface="Arial" panose="020B0604020202020204" pitchFamily="34" charset="0"/>
              <a:buChar char="•"/>
            </a:pPr>
            <a:endParaRPr lang="en-US" b="1" dirty="0"/>
          </a:p>
        </p:txBody>
      </p:sp>
      <p:sp>
        <p:nvSpPr>
          <p:cNvPr id="4" name="제목 3"/>
          <p:cNvSpPr>
            <a:spLocks noGrp="1"/>
          </p:cNvSpPr>
          <p:nvPr>
            <p:ph type="title"/>
          </p:nvPr>
        </p:nvSpPr>
        <p:spPr/>
        <p:txBody>
          <a:bodyPr/>
          <a:lstStyle/>
          <a:p>
            <a:r>
              <a:rPr lang="en-US" sz="3600" dirty="0">
                <a:solidFill>
                  <a:schemeClr val="tx1"/>
                </a:solidFill>
              </a:rPr>
              <a:t> Hypothesis</a:t>
            </a:r>
            <a:endParaRPr lang="ko-KR" altLang="en-US" dirty="0">
              <a:solidFill>
                <a:schemeClr val="tx1"/>
              </a:solidFill>
            </a:endParaRPr>
          </a:p>
        </p:txBody>
      </p:sp>
    </p:spTree>
    <p:extLst>
      <p:ext uri="{BB962C8B-B14F-4D97-AF65-F5344CB8AC3E}">
        <p14:creationId xmlns:p14="http://schemas.microsoft.com/office/powerpoint/2010/main" val="13363668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내용 개체 틀 5"/>
          <p:cNvSpPr>
            <a:spLocks noGrp="1"/>
          </p:cNvSpPr>
          <p:nvPr>
            <p:ph idx="1"/>
          </p:nvPr>
        </p:nvSpPr>
        <p:spPr/>
        <p:txBody>
          <a:bodyPr>
            <a:noAutofit/>
          </a:bodyPr>
          <a:lstStyle/>
          <a:p>
            <a:r>
              <a:rPr lang="en-US" sz="1600" b="1" dirty="0"/>
              <a:t>We have evaluated both the cab companies on following points and found Yellow cab better than Pink cab:</a:t>
            </a:r>
          </a:p>
          <a:p>
            <a:endParaRPr lang="en-US" sz="1600" dirty="0"/>
          </a:p>
          <a:p>
            <a:r>
              <a:rPr lang="en-US" sz="1600" dirty="0"/>
              <a:t>Customer Reach  : Yellow cab has higher customer reach in most of the cities while Pink cab has higher customer reach in very few cities.</a:t>
            </a:r>
          </a:p>
          <a:p>
            <a:endParaRPr lang="en-US" sz="1600" dirty="0"/>
          </a:p>
          <a:p>
            <a:r>
              <a:rPr lang="en-US" sz="1600" dirty="0"/>
              <a:t>Users age : Most of the users are between 20 to 40 years</a:t>
            </a:r>
          </a:p>
          <a:p>
            <a:endParaRPr lang="en-US" sz="1600" dirty="0"/>
          </a:p>
          <a:p>
            <a:r>
              <a:rPr lang="en-US" sz="1600" dirty="0"/>
              <a:t>Mode of payment : Card payment is preferred over cash payment generally so XYZ private firm could offer some discounts on card payment which would further increase the no. of customer which in turn would increase the profit.</a:t>
            </a:r>
          </a:p>
          <a:p>
            <a:endParaRPr lang="en-US" sz="1600" dirty="0"/>
          </a:p>
          <a:p>
            <a:r>
              <a:rPr lang="en-US" sz="1600" dirty="0"/>
              <a:t> Profit : It was observed that the cost of travel was uniform across the cities, but the price charged was the highest in NEW YORK NY, DALLAS TX, SILICON VALLEY and MIAMI FL </a:t>
            </a:r>
          </a:p>
          <a:p>
            <a:endParaRPr lang="en-US" sz="1600" dirty="0"/>
          </a:p>
          <a:p>
            <a:r>
              <a:rPr lang="en-US" sz="1600" dirty="0"/>
              <a:t>Gender : It was observed that male customers more than the female customers.</a:t>
            </a:r>
          </a:p>
          <a:p>
            <a:endParaRPr lang="en-US" sz="1600" dirty="0"/>
          </a:p>
          <a:p>
            <a:pPr algn="ctr"/>
            <a:r>
              <a:rPr lang="en-US" sz="1600" b="1" u="sng" dirty="0">
                <a:solidFill>
                  <a:schemeClr val="accent2">
                    <a:lumMod val="75000"/>
                  </a:schemeClr>
                </a:solidFill>
              </a:rPr>
              <a:t>After analyzing all the points, Yellow Cab Company is highly recommended for investment.</a:t>
            </a:r>
          </a:p>
          <a:p>
            <a:endParaRPr lang="en-US" sz="1600" dirty="0"/>
          </a:p>
          <a:p>
            <a:endParaRPr lang="ko-KR" altLang="en-US" sz="1600" dirty="0"/>
          </a:p>
        </p:txBody>
      </p:sp>
      <p:sp>
        <p:nvSpPr>
          <p:cNvPr id="4" name="제목 3"/>
          <p:cNvSpPr>
            <a:spLocks noGrp="1"/>
          </p:cNvSpPr>
          <p:nvPr>
            <p:ph type="title"/>
          </p:nvPr>
        </p:nvSpPr>
        <p:spPr/>
        <p:txBody>
          <a:bodyPr/>
          <a:lstStyle/>
          <a:p>
            <a:r>
              <a:rPr lang="en-US" sz="3600" dirty="0">
                <a:solidFill>
                  <a:schemeClr val="accent2"/>
                </a:solidFill>
              </a:rPr>
              <a:t> </a:t>
            </a:r>
            <a:r>
              <a:rPr lang="en-US" sz="3600" dirty="0">
                <a:solidFill>
                  <a:schemeClr val="tx1"/>
                </a:solidFill>
              </a:rPr>
              <a:t>Recommendations</a:t>
            </a:r>
            <a:endParaRPr lang="ko-KR" altLang="en-US" dirty="0">
              <a:solidFill>
                <a:schemeClr val="tx1"/>
              </a:solidFill>
            </a:endParaRPr>
          </a:p>
        </p:txBody>
      </p:sp>
    </p:spTree>
    <p:extLst>
      <p:ext uri="{BB962C8B-B14F-4D97-AF65-F5344CB8AC3E}">
        <p14:creationId xmlns:p14="http://schemas.microsoft.com/office/powerpoint/2010/main" val="1807339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ctrTitle"/>
          </p:nvPr>
        </p:nvSpPr>
        <p:spPr>
          <a:xfrm>
            <a:off x="2135560" y="980728"/>
            <a:ext cx="4289648" cy="2376264"/>
          </a:xfrm>
        </p:spPr>
        <p:txBody>
          <a:bodyPr/>
          <a:lstStyle/>
          <a:p>
            <a:r>
              <a:rPr lang="en-US" altLang="ko-KR" dirty="0">
                <a:solidFill>
                  <a:schemeClr val="bg1"/>
                </a:solidFill>
              </a:rPr>
              <a:t>THANK </a:t>
            </a:r>
            <a:r>
              <a:rPr lang="en-US" altLang="ko-KR" dirty="0">
                <a:solidFill>
                  <a:srgbClr val="FFA200"/>
                </a:solidFill>
              </a:rPr>
              <a:t>Y</a:t>
            </a:r>
            <a:r>
              <a:rPr lang="en-US" altLang="ko-KR" dirty="0">
                <a:solidFill>
                  <a:schemeClr val="bg1"/>
                </a:solidFill>
              </a:rPr>
              <a:t>OU</a:t>
            </a:r>
            <a:endParaRPr lang="ko-KR" altLang="en-US" dirty="0">
              <a:solidFill>
                <a:schemeClr val="bg1"/>
              </a:solidFill>
            </a:endParaRPr>
          </a:p>
        </p:txBody>
      </p:sp>
      <p:grpSp>
        <p:nvGrpSpPr>
          <p:cNvPr id="4" name="그룹 3"/>
          <p:cNvGrpSpPr/>
          <p:nvPr/>
        </p:nvGrpSpPr>
        <p:grpSpPr>
          <a:xfrm>
            <a:off x="2855640" y="849673"/>
            <a:ext cx="298268" cy="199284"/>
            <a:chOff x="-1620688" y="2063274"/>
            <a:chExt cx="996901" cy="666065"/>
          </a:xfrm>
        </p:grpSpPr>
        <p:sp>
          <p:nvSpPr>
            <p:cNvPr id="5" name="직사각형 4"/>
            <p:cNvSpPr/>
            <p:nvPr/>
          </p:nvSpPr>
          <p:spPr>
            <a:xfrm>
              <a:off x="-1289496" y="2063274"/>
              <a:ext cx="331192" cy="3311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1620688"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 name="직사각형 7"/>
            <p:cNvSpPr/>
            <p:nvPr/>
          </p:nvSpPr>
          <p:spPr>
            <a:xfrm>
              <a:off x="-954979"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3358687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2"/>
          <p:cNvSpPr/>
          <p:nvPr/>
        </p:nvSpPr>
        <p:spPr>
          <a:xfrm>
            <a:off x="3701376" y="0"/>
            <a:ext cx="4730858" cy="6858000"/>
          </a:xfrm>
          <a:prstGeom prst="rect">
            <a:avLst/>
          </a:prstGeom>
          <a:solidFill>
            <a:srgbClr val="CE8707">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Objective : Provide actionable insights to help XYZ firm in identifying the right company for making investment.</a:t>
            </a:r>
          </a:p>
          <a:p>
            <a:endParaRPr lang="en-US" dirty="0"/>
          </a:p>
          <a:p>
            <a:pPr algn="ctr"/>
            <a:r>
              <a:rPr lang="en-US" b="1" u="sng" dirty="0">
                <a:solidFill>
                  <a:schemeClr val="tx1"/>
                </a:solidFill>
              </a:rPr>
              <a:t>Dataset:</a:t>
            </a:r>
          </a:p>
          <a:p>
            <a:pPr algn="ctr"/>
            <a:r>
              <a:rPr lang="en-US" dirty="0" err="1">
                <a:solidFill>
                  <a:schemeClr val="tx1"/>
                </a:solidFill>
              </a:rPr>
              <a:t>Cab_Data</a:t>
            </a:r>
            <a:endParaRPr lang="en-US" dirty="0">
              <a:solidFill>
                <a:schemeClr val="tx1"/>
              </a:solidFill>
            </a:endParaRPr>
          </a:p>
          <a:p>
            <a:pPr algn="ctr"/>
            <a:r>
              <a:rPr lang="en-US" dirty="0" err="1">
                <a:solidFill>
                  <a:schemeClr val="tx1"/>
                </a:solidFill>
              </a:rPr>
              <a:t>Customer_ID</a:t>
            </a:r>
            <a:endParaRPr lang="en-US" dirty="0">
              <a:solidFill>
                <a:schemeClr val="tx1"/>
              </a:solidFill>
            </a:endParaRPr>
          </a:p>
          <a:p>
            <a:pPr algn="ctr"/>
            <a:r>
              <a:rPr lang="en-US" dirty="0" err="1">
                <a:solidFill>
                  <a:schemeClr val="tx1"/>
                </a:solidFill>
              </a:rPr>
              <a:t>Transaction_ID</a:t>
            </a:r>
            <a:endParaRPr lang="en-US" dirty="0">
              <a:solidFill>
                <a:schemeClr val="tx1"/>
              </a:solidFill>
            </a:endParaRPr>
          </a:p>
          <a:p>
            <a:pPr algn="ctr"/>
            <a:r>
              <a:rPr lang="en-US" dirty="0">
                <a:solidFill>
                  <a:schemeClr val="tx1"/>
                </a:solidFill>
              </a:rPr>
              <a:t>City</a:t>
            </a:r>
          </a:p>
          <a:p>
            <a:endParaRPr lang="en-US" dirty="0"/>
          </a:p>
        </p:txBody>
      </p:sp>
      <p:grpSp>
        <p:nvGrpSpPr>
          <p:cNvPr id="2" name="그룹 1"/>
          <p:cNvGrpSpPr/>
          <p:nvPr/>
        </p:nvGrpSpPr>
        <p:grpSpPr>
          <a:xfrm>
            <a:off x="3701376" y="332656"/>
            <a:ext cx="4789248" cy="1139305"/>
            <a:chOff x="2213380" y="332656"/>
            <a:chExt cx="4789248" cy="1972513"/>
          </a:xfrm>
        </p:grpSpPr>
        <p:sp>
          <p:nvSpPr>
            <p:cNvPr id="11" name="직사각형 10">
              <a:extLst>
                <a:ext uri="{FF2B5EF4-FFF2-40B4-BE49-F238E27FC236}">
                  <a16:creationId xmlns:a16="http://schemas.microsoft.com/office/drawing/2014/main" id="{B743CCF7-5C0C-4A7A-85BA-769664C3BDC8}"/>
                </a:ext>
              </a:extLst>
            </p:cNvPr>
            <p:cNvSpPr/>
            <p:nvPr/>
          </p:nvSpPr>
          <p:spPr>
            <a:xfrm>
              <a:off x="2213380" y="1474172"/>
              <a:ext cx="4789248" cy="830997"/>
            </a:xfrm>
            <a:prstGeom prst="rect">
              <a:avLst/>
            </a:prstGeom>
          </p:spPr>
          <p:txBody>
            <a:bodyPr wrap="square">
              <a:spAutoFit/>
            </a:bodyPr>
            <a:lstStyle/>
            <a:p>
              <a:endParaRPr lang="en-US" sz="1200" dirty="0"/>
            </a:p>
          </p:txBody>
        </p:sp>
        <p:sp>
          <p:nvSpPr>
            <p:cNvPr id="13" name="Text Box 4">
              <a:extLst>
                <a:ext uri="{FF2B5EF4-FFF2-40B4-BE49-F238E27FC236}">
                  <a16:creationId xmlns:a16="http://schemas.microsoft.com/office/drawing/2014/main" id="{08790B49-9CCF-4017-8E2E-332C027B5401}"/>
                </a:ext>
              </a:extLst>
            </p:cNvPr>
            <p:cNvSpPr txBox="1">
              <a:spLocks noChangeArrowheads="1"/>
            </p:cNvSpPr>
            <p:nvPr/>
          </p:nvSpPr>
          <p:spPr bwMode="auto">
            <a:xfrm>
              <a:off x="2543401" y="332656"/>
              <a:ext cx="4129208" cy="707886"/>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ctr"/>
              <a:r>
                <a:rPr lang="en-US" sz="4000" b="1" dirty="0">
                  <a:solidFill>
                    <a:schemeClr val="bg1"/>
                  </a:solidFill>
                </a:rPr>
                <a:t>G2M Cab </a:t>
              </a:r>
              <a:r>
                <a:rPr lang="en-US" sz="4000" b="1" dirty="0" err="1">
                  <a:solidFill>
                    <a:schemeClr val="bg1"/>
                  </a:solidFill>
                </a:rPr>
                <a:t>DataSets</a:t>
              </a:r>
              <a:endParaRPr lang="en-US" sz="4000" b="1" dirty="0">
                <a:solidFill>
                  <a:schemeClr val="bg1"/>
                </a:solidFill>
              </a:endParaRPr>
            </a:p>
          </p:txBody>
        </p:sp>
        <p:sp>
          <p:nvSpPr>
            <p:cNvPr id="15" name="Text Box 5">
              <a:extLst>
                <a:ext uri="{FF2B5EF4-FFF2-40B4-BE49-F238E27FC236}">
                  <a16:creationId xmlns:a16="http://schemas.microsoft.com/office/drawing/2014/main" id="{4F5A027A-DE3B-4D3A-872F-4D969A3DFC7A}"/>
                </a:ext>
              </a:extLst>
            </p:cNvPr>
            <p:cNvSpPr txBox="1">
              <a:spLocks noChangeArrowheads="1"/>
            </p:cNvSpPr>
            <p:nvPr/>
          </p:nvSpPr>
          <p:spPr bwMode="auto">
            <a:xfrm>
              <a:off x="2271771" y="980728"/>
              <a:ext cx="4672467" cy="5232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endParaRPr kumimoji="1" lang="en-US" altLang="ko-KR" sz="2800" b="1" dirty="0">
                <a:solidFill>
                  <a:schemeClr val="bg1"/>
                </a:solidFill>
                <a:latin typeface="+mj-lt"/>
                <a:cs typeface="굴림" pitchFamily="50" charset="-127"/>
              </a:endParaRPr>
            </a:p>
          </p:txBody>
        </p:sp>
      </p:grpSp>
      <p:sp>
        <p:nvSpPr>
          <p:cNvPr id="16" name="Text Box 9"/>
          <p:cNvSpPr txBox="1">
            <a:spLocks noChangeArrowheads="1"/>
          </p:cNvSpPr>
          <p:nvPr/>
        </p:nvSpPr>
        <p:spPr bwMode="auto">
          <a:xfrm>
            <a:off x="3745168" y="1448500"/>
            <a:ext cx="4760053" cy="156966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r>
              <a:rPr lang="en-IN" sz="1600" dirty="0"/>
              <a:t>XYZ is a private firm in US. Due to remarkable growth in the Cab Industry in last few years and multiple key players in the market, it is planning for an investment in Cab industry and as per their Go-to-Market(G2M) strategy they want to understand the market before taking final decision.</a:t>
            </a:r>
            <a:r>
              <a:rPr lang="en-US" sz="1600" dirty="0"/>
              <a:t> </a:t>
            </a:r>
          </a:p>
          <a:p>
            <a:endParaRPr lang="en-US" sz="1600" dirty="0"/>
          </a:p>
        </p:txBody>
      </p:sp>
    </p:spTree>
    <p:extLst>
      <p:ext uri="{BB962C8B-B14F-4D97-AF65-F5344CB8AC3E}">
        <p14:creationId xmlns:p14="http://schemas.microsoft.com/office/powerpoint/2010/main" val="1208290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직사각형 2"/>
          <p:cNvSpPr/>
          <p:nvPr/>
        </p:nvSpPr>
        <p:spPr>
          <a:xfrm>
            <a:off x="3759766" y="332656"/>
            <a:ext cx="4672468" cy="6525344"/>
          </a:xfrm>
          <a:prstGeom prst="rect">
            <a:avLst/>
          </a:prstGeom>
          <a:solidFill>
            <a:srgbClr val="CE8707">
              <a:alpha val="6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endParaRPr lang="en-US" b="1" dirty="0"/>
          </a:p>
          <a:p>
            <a:r>
              <a:rPr lang="en-US" b="1" dirty="0"/>
              <a:t>Analysis:</a:t>
            </a:r>
          </a:p>
          <a:p>
            <a:endParaRPr lang="en-US" dirty="0"/>
          </a:p>
          <a:p>
            <a:pPr marL="285750" indent="-285750">
              <a:buFont typeface="Arial" panose="020B0604020202020204" pitchFamily="34" charset="0"/>
              <a:buChar char="•"/>
            </a:pPr>
            <a:r>
              <a:rPr lang="en-US" dirty="0"/>
              <a:t>Merge dataset </a:t>
            </a:r>
          </a:p>
          <a:p>
            <a:pPr marL="285750" indent="-285750">
              <a:buFont typeface="Arial" panose="020B0604020202020204" pitchFamily="34" charset="0"/>
              <a:buChar char="•"/>
            </a:pPr>
            <a:r>
              <a:rPr lang="en-US" dirty="0"/>
              <a:t>Convert date column</a:t>
            </a:r>
          </a:p>
          <a:p>
            <a:pPr marL="285750" indent="-285750">
              <a:buFont typeface="Arial" panose="020B0604020202020204" pitchFamily="34" charset="0"/>
              <a:buChar char="•"/>
            </a:pPr>
            <a:r>
              <a:rPr lang="en-US" dirty="0"/>
              <a:t>Create new column</a:t>
            </a:r>
          </a:p>
          <a:p>
            <a:pPr marL="285750" indent="-285750">
              <a:buFont typeface="Arial" panose="020B0604020202020204" pitchFamily="34" charset="0"/>
              <a:buChar char="•"/>
            </a:pPr>
            <a:r>
              <a:rPr lang="en-US" dirty="0"/>
              <a:t>EDA</a:t>
            </a:r>
          </a:p>
          <a:p>
            <a:pPr marL="285750" indent="-285750">
              <a:buFont typeface="Arial" panose="020B0604020202020204" pitchFamily="34" charset="0"/>
              <a:buChar char="•"/>
            </a:pPr>
            <a:r>
              <a:rPr lang="en-US" dirty="0"/>
              <a:t>Hypothesis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grpSp>
        <p:nvGrpSpPr>
          <p:cNvPr id="2" name="그룹 1"/>
          <p:cNvGrpSpPr/>
          <p:nvPr/>
        </p:nvGrpSpPr>
        <p:grpSpPr>
          <a:xfrm>
            <a:off x="3701376" y="332656"/>
            <a:ext cx="4789248" cy="1139305"/>
            <a:chOff x="2213380" y="332656"/>
            <a:chExt cx="4789248" cy="1972513"/>
          </a:xfrm>
        </p:grpSpPr>
        <p:sp>
          <p:nvSpPr>
            <p:cNvPr id="11" name="직사각형 10">
              <a:extLst>
                <a:ext uri="{FF2B5EF4-FFF2-40B4-BE49-F238E27FC236}">
                  <a16:creationId xmlns:a16="http://schemas.microsoft.com/office/drawing/2014/main" id="{B743CCF7-5C0C-4A7A-85BA-769664C3BDC8}"/>
                </a:ext>
              </a:extLst>
            </p:cNvPr>
            <p:cNvSpPr/>
            <p:nvPr/>
          </p:nvSpPr>
          <p:spPr>
            <a:xfrm>
              <a:off x="2213380" y="1474172"/>
              <a:ext cx="4789248" cy="830997"/>
            </a:xfrm>
            <a:prstGeom prst="rect">
              <a:avLst/>
            </a:prstGeom>
          </p:spPr>
          <p:txBody>
            <a:bodyPr wrap="square">
              <a:spAutoFit/>
            </a:bodyPr>
            <a:lstStyle/>
            <a:p>
              <a:endParaRPr lang="en-US" sz="1200" dirty="0"/>
            </a:p>
          </p:txBody>
        </p:sp>
        <p:sp>
          <p:nvSpPr>
            <p:cNvPr id="13" name="Text Box 4">
              <a:extLst>
                <a:ext uri="{FF2B5EF4-FFF2-40B4-BE49-F238E27FC236}">
                  <a16:creationId xmlns:a16="http://schemas.microsoft.com/office/drawing/2014/main" id="{08790B49-9CCF-4017-8E2E-332C027B5401}"/>
                </a:ext>
              </a:extLst>
            </p:cNvPr>
            <p:cNvSpPr txBox="1">
              <a:spLocks noChangeArrowheads="1"/>
            </p:cNvSpPr>
            <p:nvPr/>
          </p:nvSpPr>
          <p:spPr bwMode="auto">
            <a:xfrm>
              <a:off x="2738807" y="332656"/>
              <a:ext cx="3738396" cy="1225584"/>
            </a:xfrm>
            <a:prstGeom prst="rect">
              <a:avLst/>
            </a:prstGeom>
            <a:noFill/>
            <a:ln w="9525">
              <a:noFill/>
              <a:miter lim="800000"/>
              <a:headEnd/>
              <a:tailEnd/>
            </a:ln>
            <a:effectLst/>
          </p:spPr>
          <p:txBody>
            <a:bodyPr vert="horz" wrap="none" lIns="91440" tIns="45720" rIns="91440" bIns="45720" numCol="1" anchor="t" anchorCtr="0" compatLnSpc="1">
              <a:prstTxWarp prst="textNoShape">
                <a:avLst/>
              </a:prstTxWarp>
              <a:spAutoFit/>
            </a:bodyPr>
            <a:lstStyle/>
            <a:p>
              <a:pPr algn="ctr"/>
              <a:r>
                <a:rPr lang="en-US" sz="4000" b="1" dirty="0">
                  <a:solidFill>
                    <a:schemeClr val="bg1"/>
                  </a:solidFill>
                </a:rPr>
                <a:t>Data Exploration</a:t>
              </a:r>
            </a:p>
          </p:txBody>
        </p:sp>
        <p:sp>
          <p:nvSpPr>
            <p:cNvPr id="15" name="Text Box 5">
              <a:extLst>
                <a:ext uri="{FF2B5EF4-FFF2-40B4-BE49-F238E27FC236}">
                  <a16:creationId xmlns:a16="http://schemas.microsoft.com/office/drawing/2014/main" id="{4F5A027A-DE3B-4D3A-872F-4D969A3DFC7A}"/>
                </a:ext>
              </a:extLst>
            </p:cNvPr>
            <p:cNvSpPr txBox="1">
              <a:spLocks noChangeArrowheads="1"/>
            </p:cNvSpPr>
            <p:nvPr/>
          </p:nvSpPr>
          <p:spPr bwMode="auto">
            <a:xfrm>
              <a:off x="2271771" y="980728"/>
              <a:ext cx="4672467" cy="5232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endParaRPr kumimoji="1" lang="en-US" altLang="ko-KR" sz="2800" b="1" dirty="0">
                <a:solidFill>
                  <a:schemeClr val="bg1"/>
                </a:solidFill>
                <a:latin typeface="+mj-lt"/>
                <a:cs typeface="굴림" pitchFamily="50" charset="-127"/>
              </a:endParaRPr>
            </a:p>
          </p:txBody>
        </p:sp>
      </p:grpSp>
      <p:sp>
        <p:nvSpPr>
          <p:cNvPr id="16" name="Text Box 9"/>
          <p:cNvSpPr txBox="1">
            <a:spLocks noChangeArrowheads="1"/>
          </p:cNvSpPr>
          <p:nvPr/>
        </p:nvSpPr>
        <p:spPr bwMode="auto">
          <a:xfrm>
            <a:off x="3745168" y="1448500"/>
            <a:ext cx="4760053" cy="1323439"/>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285750" indent="-285750">
              <a:buFont typeface="Arial" panose="020B0604020202020204" pitchFamily="34" charset="0"/>
              <a:buChar char="•"/>
            </a:pPr>
            <a:r>
              <a:rPr lang="en-US" sz="1600" dirty="0"/>
              <a:t>17 Features </a:t>
            </a:r>
          </a:p>
          <a:p>
            <a:pPr marL="285750" indent="-285750">
              <a:buFont typeface="Arial" panose="020B0604020202020204" pitchFamily="34" charset="0"/>
              <a:buChar char="•"/>
            </a:pPr>
            <a:r>
              <a:rPr lang="en-US" sz="1600" dirty="0"/>
              <a:t>Timeframe of the data: 31/01/2016 to 31/12/2018</a:t>
            </a:r>
          </a:p>
          <a:p>
            <a:pPr marL="285750" indent="-285750">
              <a:buFont typeface="Arial" panose="020B0604020202020204" pitchFamily="34" charset="0"/>
              <a:buChar char="•"/>
            </a:pPr>
            <a:r>
              <a:rPr lang="en-US" sz="1600" dirty="0"/>
              <a:t>Total data points : </a:t>
            </a:r>
            <a:r>
              <a:rPr lang="en-SA" sz="1600" dirty="0"/>
              <a:t>359392</a:t>
            </a:r>
            <a:endParaRPr lang="en-US" sz="1600" dirty="0"/>
          </a:p>
          <a:p>
            <a:pPr marL="285750" indent="-285750">
              <a:buFont typeface="Arial" panose="020B0604020202020204" pitchFamily="34" charset="0"/>
              <a:buChar char="•"/>
            </a:pPr>
            <a:r>
              <a:rPr lang="en-US" sz="1600" dirty="0"/>
              <a:t>Format : csv</a:t>
            </a:r>
          </a:p>
        </p:txBody>
      </p:sp>
    </p:spTree>
    <p:extLst>
      <p:ext uri="{BB962C8B-B14F-4D97-AF65-F5344CB8AC3E}">
        <p14:creationId xmlns:p14="http://schemas.microsoft.com/office/powerpoint/2010/main" val="3414547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제목 2"/>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000" dirty="0"/>
              <a:t>Yellow Cabs are  the most cabs</a:t>
            </a:r>
          </a:p>
        </p:txBody>
      </p:sp>
      <p:pic>
        <p:nvPicPr>
          <p:cNvPr id="8" name="Content Placeholder 7" descr="Chart&#10;&#10;Description automatically generated with medium confidence">
            <a:extLst>
              <a:ext uri="{FF2B5EF4-FFF2-40B4-BE49-F238E27FC236}">
                <a16:creationId xmlns:a16="http://schemas.microsoft.com/office/drawing/2014/main" id="{BE38657D-7ABB-2E4E-94C0-6C0B6972316B}"/>
              </a:ext>
            </a:extLst>
          </p:cNvPr>
          <p:cNvPicPr>
            <a:picLocks noChangeAspect="1"/>
          </p:cNvPicPr>
          <p:nvPr/>
        </p:nvPicPr>
        <p:blipFill>
          <a:blip r:embed="rId3"/>
          <a:stretch>
            <a:fillRect/>
          </a:stretch>
        </p:blipFill>
        <p:spPr>
          <a:xfrm>
            <a:off x="3637757" y="1973127"/>
            <a:ext cx="8418744" cy="3914717"/>
          </a:xfrm>
          <a:prstGeom prst="rect">
            <a:avLst/>
          </a:prstGeom>
        </p:spPr>
      </p:pic>
      <p:sp>
        <p:nvSpPr>
          <p:cNvPr id="12" name="Content Placeholder 11">
            <a:extLst>
              <a:ext uri="{FF2B5EF4-FFF2-40B4-BE49-F238E27FC236}">
                <a16:creationId xmlns:a16="http://schemas.microsoft.com/office/drawing/2014/main" id="{0B8320D3-37D5-4239-A671-9D41D1A055DD}"/>
              </a:ext>
            </a:extLst>
          </p:cNvPr>
          <p:cNvSpPr>
            <a:spLocks noGrp="1"/>
          </p:cNvSpPr>
          <p:nvPr>
            <p:ph idx="1"/>
          </p:nvPr>
        </p:nvSpPr>
        <p:spPr>
          <a:xfrm>
            <a:off x="4038600" y="4884873"/>
            <a:ext cx="7188199" cy="1292090"/>
          </a:xfrm>
        </p:spPr>
        <p:txBody>
          <a:bodyPr vert="horz" lIns="91440" tIns="45720" rIns="91440" bIns="45720" rtlCol="0">
            <a:normAutofit/>
          </a:bodyPr>
          <a:lstStyle/>
          <a:p>
            <a:pPr>
              <a:buFont typeface="Arial" panose="020B0604020202020204" pitchFamily="34" charset="0"/>
              <a:buChar char="•"/>
            </a:pPr>
            <a:endParaRPr lang="en-US" sz="1800">
              <a:solidFill>
                <a:schemeClr val="tx1"/>
              </a:solidFill>
              <a:latin typeface="+mn-lt"/>
              <a:ea typeface="+mn-ea"/>
            </a:endParaRPr>
          </a:p>
        </p:txBody>
      </p:sp>
      <p:grpSp>
        <p:nvGrpSpPr>
          <p:cNvPr id="4" name="그룹 3"/>
          <p:cNvGrpSpPr/>
          <p:nvPr/>
        </p:nvGrpSpPr>
        <p:grpSpPr>
          <a:xfrm rot="5400000">
            <a:off x="2220483" y="366500"/>
            <a:ext cx="298268" cy="199284"/>
            <a:chOff x="-1620688" y="2063274"/>
            <a:chExt cx="996901" cy="666065"/>
          </a:xfrm>
        </p:grpSpPr>
        <p:sp>
          <p:nvSpPr>
            <p:cNvPr id="5" name="직사각형 4"/>
            <p:cNvSpPr/>
            <p:nvPr/>
          </p:nvSpPr>
          <p:spPr>
            <a:xfrm>
              <a:off x="-1289496" y="2063274"/>
              <a:ext cx="331192" cy="3311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1620688"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954979"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 name="TextBox 1">
            <a:extLst>
              <a:ext uri="{FF2B5EF4-FFF2-40B4-BE49-F238E27FC236}">
                <a16:creationId xmlns:a16="http://schemas.microsoft.com/office/drawing/2014/main" id="{D0C13A02-8A20-A946-8AF0-67B382A81717}"/>
              </a:ext>
            </a:extLst>
          </p:cNvPr>
          <p:cNvSpPr txBox="1"/>
          <p:nvPr/>
        </p:nvSpPr>
        <p:spPr>
          <a:xfrm>
            <a:off x="2558900" y="81422"/>
            <a:ext cx="3233193" cy="769441"/>
          </a:xfrm>
          <a:prstGeom prst="rect">
            <a:avLst/>
          </a:prstGeom>
          <a:noFill/>
        </p:spPr>
        <p:txBody>
          <a:bodyPr wrap="none" rtlCol="0">
            <a:spAutoFit/>
          </a:bodyPr>
          <a:lstStyle/>
          <a:p>
            <a:r>
              <a:rPr lang="en-US" sz="4400" b="1" dirty="0">
                <a:solidFill>
                  <a:schemeClr val="bg1"/>
                </a:solidFill>
              </a:rPr>
              <a:t> Cab Analysis</a:t>
            </a:r>
            <a:endParaRPr lang="en-SA" sz="4400" dirty="0">
              <a:solidFill>
                <a:schemeClr val="bg1"/>
              </a:solidFill>
            </a:endParaRPr>
          </a:p>
        </p:txBody>
      </p:sp>
    </p:spTree>
    <p:extLst>
      <p:ext uri="{BB962C8B-B14F-4D97-AF65-F5344CB8AC3E}">
        <p14:creationId xmlns:p14="http://schemas.microsoft.com/office/powerpoint/2010/main" val="3948918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제목 2"/>
          <p:cNvSpPr>
            <a:spLocks noGrp="1"/>
          </p:cNvSpPr>
          <p:nvPr>
            <p:ph type="title"/>
          </p:nvPr>
        </p:nvSpPr>
        <p:spPr>
          <a:xfrm>
            <a:off x="524256" y="491260"/>
            <a:ext cx="6594189" cy="1625210"/>
          </a:xfrm>
        </p:spPr>
        <p:txBody>
          <a:bodyPr vert="horz" lIns="91440" tIns="45720" rIns="91440" bIns="45720" rtlCol="0" anchor="ctr">
            <a:normAutofit/>
          </a:bodyPr>
          <a:lstStyle/>
          <a:p>
            <a:pPr latinLnBrk="0"/>
            <a:r>
              <a:rPr lang="en-US" sz="4400">
                <a:solidFill>
                  <a:srgbClr val="FFFFFF"/>
                </a:solidFill>
                <a:ea typeface="+mj-ea"/>
              </a:rPr>
              <a:t> Daily profit Analysis</a:t>
            </a:r>
            <a:endParaRPr lang="en-US" altLang="ko-KR" sz="4400" dirty="0">
              <a:solidFill>
                <a:srgbClr val="FFFFFF"/>
              </a:solidFill>
              <a:ea typeface="+mj-ea"/>
            </a:endParaRPr>
          </a:p>
        </p:txBody>
      </p:sp>
      <p:sp>
        <p:nvSpPr>
          <p:cNvPr id="44" name="Rectangle 43">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내용 개체 틀 36"/>
          <p:cNvSpPr>
            <a:spLocks noGrp="1"/>
          </p:cNvSpPr>
          <p:nvPr>
            <p:ph idx="1"/>
          </p:nvPr>
        </p:nvSpPr>
        <p:spPr>
          <a:xfrm>
            <a:off x="8029319" y="917725"/>
            <a:ext cx="3424739" cy="4852362"/>
          </a:xfrm>
        </p:spPr>
        <p:txBody>
          <a:bodyPr vert="horz" lIns="91440" tIns="45720" rIns="91440" bIns="45720" rtlCol="0" anchor="ctr">
            <a:normAutofit/>
          </a:bodyPr>
          <a:lstStyle/>
          <a:p>
            <a:r>
              <a:rPr lang="en-IN" sz="2800" i="0" dirty="0">
                <a:solidFill>
                  <a:schemeClr val="bg1"/>
                </a:solidFill>
              </a:rPr>
              <a:t>   There is some seasonality over a month. Profit is higher in the beginning of a month.</a:t>
            </a:r>
          </a:p>
        </p:txBody>
      </p:sp>
      <p:grpSp>
        <p:nvGrpSpPr>
          <p:cNvPr id="4" name="그룹 3"/>
          <p:cNvGrpSpPr/>
          <p:nvPr/>
        </p:nvGrpSpPr>
        <p:grpSpPr>
          <a:xfrm rot="5400000">
            <a:off x="375122" y="1204223"/>
            <a:ext cx="298268" cy="199284"/>
            <a:chOff x="-1620688" y="2063274"/>
            <a:chExt cx="996901" cy="666065"/>
          </a:xfrm>
        </p:grpSpPr>
        <p:sp>
          <p:nvSpPr>
            <p:cNvPr id="5" name="직사각형 4"/>
            <p:cNvSpPr/>
            <p:nvPr/>
          </p:nvSpPr>
          <p:spPr>
            <a:xfrm>
              <a:off x="-1289496" y="2063274"/>
              <a:ext cx="331192" cy="3311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1620688"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954979"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pic>
        <p:nvPicPr>
          <p:cNvPr id="9" name="Picture 8" descr="Chart, bar chart&#10;&#10;Description automatically generated">
            <a:extLst>
              <a:ext uri="{FF2B5EF4-FFF2-40B4-BE49-F238E27FC236}">
                <a16:creationId xmlns:a16="http://schemas.microsoft.com/office/drawing/2014/main" id="{6CF26FB4-D304-034E-A198-2C1BCC43F077}"/>
              </a:ext>
            </a:extLst>
          </p:cNvPr>
          <p:cNvPicPr>
            <a:picLocks noChangeAspect="1"/>
          </p:cNvPicPr>
          <p:nvPr/>
        </p:nvPicPr>
        <p:blipFill>
          <a:blip r:embed="rId3"/>
          <a:stretch>
            <a:fillRect/>
          </a:stretch>
        </p:blipFill>
        <p:spPr>
          <a:xfrm>
            <a:off x="114932" y="2455526"/>
            <a:ext cx="7412835" cy="4191002"/>
          </a:xfrm>
          <a:prstGeom prst="rect">
            <a:avLst/>
          </a:prstGeom>
        </p:spPr>
      </p:pic>
    </p:spTree>
    <p:extLst>
      <p:ext uri="{BB962C8B-B14F-4D97-AF65-F5344CB8AC3E}">
        <p14:creationId xmlns:p14="http://schemas.microsoft.com/office/powerpoint/2010/main" val="2630731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제목 2"/>
          <p:cNvSpPr>
            <a:spLocks noGrp="1"/>
          </p:cNvSpPr>
          <p:nvPr>
            <p:ph type="title"/>
          </p:nvPr>
        </p:nvSpPr>
        <p:spPr>
          <a:xfrm>
            <a:off x="524256" y="491260"/>
            <a:ext cx="6594189" cy="1625210"/>
          </a:xfrm>
        </p:spPr>
        <p:txBody>
          <a:bodyPr vert="horz" lIns="91440" tIns="45720" rIns="91440" bIns="45720" rtlCol="0" anchor="ctr">
            <a:normAutofit/>
          </a:bodyPr>
          <a:lstStyle/>
          <a:p>
            <a:pPr latinLnBrk="0"/>
            <a:r>
              <a:rPr lang="en-US" sz="4400" dirty="0">
                <a:solidFill>
                  <a:srgbClr val="FFFFFF"/>
                </a:solidFill>
                <a:ea typeface="+mj-ea"/>
              </a:rPr>
              <a:t> Monthly Profit Analysis</a:t>
            </a:r>
            <a:endParaRPr lang="en-US" altLang="ko-KR" sz="4400" dirty="0">
              <a:solidFill>
                <a:srgbClr val="FFFFFF"/>
              </a:solidFill>
              <a:ea typeface="+mj-ea"/>
            </a:endParaRPr>
          </a:p>
        </p:txBody>
      </p:sp>
      <p:sp>
        <p:nvSpPr>
          <p:cNvPr id="17" name="Rectangle 16">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Content Placeholder 11">
            <a:extLst>
              <a:ext uri="{FF2B5EF4-FFF2-40B4-BE49-F238E27FC236}">
                <a16:creationId xmlns:a16="http://schemas.microsoft.com/office/drawing/2014/main" id="{C573BD17-DD48-406A-B5F4-B8156E250FA4}"/>
              </a:ext>
            </a:extLst>
          </p:cNvPr>
          <p:cNvSpPr>
            <a:spLocks noGrp="1"/>
          </p:cNvSpPr>
          <p:nvPr>
            <p:ph idx="1"/>
          </p:nvPr>
        </p:nvSpPr>
        <p:spPr>
          <a:xfrm>
            <a:off x="8029319" y="917725"/>
            <a:ext cx="3424739" cy="4852362"/>
          </a:xfrm>
        </p:spPr>
        <p:txBody>
          <a:bodyPr vert="horz" lIns="91440" tIns="45720" rIns="91440" bIns="45720" rtlCol="0" anchor="ctr">
            <a:normAutofit/>
          </a:bodyPr>
          <a:lstStyle/>
          <a:p>
            <a:pPr marL="0" indent="0"/>
            <a:r>
              <a:rPr lang="en-IN" sz="2400" i="0" dirty="0">
                <a:solidFill>
                  <a:schemeClr val="bg1"/>
                </a:solidFill>
              </a:rPr>
              <a:t>During the months of February and May people tend to travel larger distance and hence the profit charged is more.</a:t>
            </a:r>
          </a:p>
          <a:p>
            <a:pPr>
              <a:buFont typeface="Arial" panose="020B0604020202020204" pitchFamily="34" charset="0"/>
              <a:buChar char="•"/>
            </a:pPr>
            <a:endParaRPr lang="en-US" dirty="0">
              <a:solidFill>
                <a:srgbClr val="FFFFFF"/>
              </a:solidFill>
              <a:latin typeface="+mn-lt"/>
              <a:ea typeface="+mn-ea"/>
            </a:endParaRPr>
          </a:p>
        </p:txBody>
      </p:sp>
      <p:grpSp>
        <p:nvGrpSpPr>
          <p:cNvPr id="4" name="그룹 3"/>
          <p:cNvGrpSpPr/>
          <p:nvPr/>
        </p:nvGrpSpPr>
        <p:grpSpPr>
          <a:xfrm rot="5400000">
            <a:off x="375122" y="1204223"/>
            <a:ext cx="298268" cy="199284"/>
            <a:chOff x="-1620688" y="2063274"/>
            <a:chExt cx="996901" cy="666065"/>
          </a:xfrm>
        </p:grpSpPr>
        <p:sp>
          <p:nvSpPr>
            <p:cNvPr id="5" name="직사각형 4"/>
            <p:cNvSpPr/>
            <p:nvPr/>
          </p:nvSpPr>
          <p:spPr>
            <a:xfrm>
              <a:off x="-1289496" y="2063274"/>
              <a:ext cx="331192" cy="3311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6" name="직사각형 5"/>
            <p:cNvSpPr/>
            <p:nvPr/>
          </p:nvSpPr>
          <p:spPr>
            <a:xfrm>
              <a:off x="-1620688"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954979"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pic>
        <p:nvPicPr>
          <p:cNvPr id="9" name="Picture 8" descr="Chart, bar chart&#10;&#10;Description automatically generated">
            <a:extLst>
              <a:ext uri="{FF2B5EF4-FFF2-40B4-BE49-F238E27FC236}">
                <a16:creationId xmlns:a16="http://schemas.microsoft.com/office/drawing/2014/main" id="{BA962F10-F2CB-3C46-9A91-1C42617E6D04}"/>
              </a:ext>
            </a:extLst>
          </p:cNvPr>
          <p:cNvPicPr>
            <a:picLocks noChangeAspect="1"/>
          </p:cNvPicPr>
          <p:nvPr/>
        </p:nvPicPr>
        <p:blipFill>
          <a:blip r:embed="rId3"/>
          <a:stretch>
            <a:fillRect/>
          </a:stretch>
        </p:blipFill>
        <p:spPr>
          <a:xfrm>
            <a:off x="193482" y="2401816"/>
            <a:ext cx="7326434" cy="4216402"/>
          </a:xfrm>
          <a:prstGeom prst="rect">
            <a:avLst/>
          </a:prstGeom>
        </p:spPr>
      </p:pic>
    </p:spTree>
    <p:extLst>
      <p:ext uri="{BB962C8B-B14F-4D97-AF65-F5344CB8AC3E}">
        <p14:creationId xmlns:p14="http://schemas.microsoft.com/office/powerpoint/2010/main" val="42575099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제목 2"/>
          <p:cNvSpPr>
            <a:spLocks noGrp="1"/>
          </p:cNvSpPr>
          <p:nvPr>
            <p:ph type="title"/>
          </p:nvPr>
        </p:nvSpPr>
        <p:spPr>
          <a:xfrm>
            <a:off x="524256" y="491260"/>
            <a:ext cx="6594189" cy="1625210"/>
          </a:xfrm>
        </p:spPr>
        <p:txBody>
          <a:bodyPr vert="horz" lIns="91440" tIns="45720" rIns="91440" bIns="45720" rtlCol="0" anchor="ctr">
            <a:normAutofit/>
          </a:bodyPr>
          <a:lstStyle/>
          <a:p>
            <a:pPr latinLnBrk="0"/>
            <a:r>
              <a:rPr lang="en-US" sz="4400">
                <a:solidFill>
                  <a:srgbClr val="FFFFFF"/>
                </a:solidFill>
                <a:ea typeface="+mj-ea"/>
              </a:rPr>
              <a:t> Yearly Profit Analysis</a:t>
            </a:r>
            <a:endParaRPr lang="en-US" altLang="ko-KR" sz="4400">
              <a:solidFill>
                <a:srgbClr val="FFFFFF"/>
              </a:solidFill>
              <a:ea typeface="+mj-ea"/>
            </a:endParaRPr>
          </a:p>
        </p:txBody>
      </p:sp>
      <p:sp>
        <p:nvSpPr>
          <p:cNvPr id="17" name="Rectangle 16">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75" y="321732"/>
            <a:ext cx="431329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Content Placeholder 11">
            <a:extLst>
              <a:ext uri="{FF2B5EF4-FFF2-40B4-BE49-F238E27FC236}">
                <a16:creationId xmlns:a16="http://schemas.microsoft.com/office/drawing/2014/main" id="{23369A2D-5FD2-44E6-96D3-E4F12C9D19F4}"/>
              </a:ext>
            </a:extLst>
          </p:cNvPr>
          <p:cNvSpPr>
            <a:spLocks noGrp="1"/>
          </p:cNvSpPr>
          <p:nvPr>
            <p:ph idx="1"/>
          </p:nvPr>
        </p:nvSpPr>
        <p:spPr>
          <a:xfrm>
            <a:off x="8029319" y="917725"/>
            <a:ext cx="3424739" cy="4852362"/>
          </a:xfrm>
        </p:spPr>
        <p:txBody>
          <a:bodyPr vert="horz" lIns="91440" tIns="45720" rIns="91440" bIns="45720" rtlCol="0" anchor="ctr">
            <a:normAutofit/>
          </a:bodyPr>
          <a:lstStyle/>
          <a:p>
            <a:pPr marL="0" indent="0"/>
            <a:r>
              <a:rPr lang="en-IN" sz="2800" i="0" dirty="0">
                <a:solidFill>
                  <a:schemeClr val="bg1"/>
                </a:solidFill>
              </a:rPr>
              <a:t>In 2018 price charged was comparatively less than 2017 and 2016.</a:t>
            </a:r>
          </a:p>
          <a:p>
            <a:pPr marL="228600" indent="-228600" algn="l" defTabSz="914400" rtl="0" eaLnBrk="1" latinLnBrk="0" hangingPunct="1">
              <a:lnSpc>
                <a:spcPct val="90000"/>
              </a:lnSpc>
              <a:spcBef>
                <a:spcPts val="1000"/>
              </a:spcBef>
              <a:buFont typeface="Arial" panose="020B0604020202020204" pitchFamily="34" charset="0"/>
              <a:buChar char="•"/>
            </a:pPr>
            <a:endParaRPr lang="en-US" dirty="0">
              <a:solidFill>
                <a:srgbClr val="FFFFFF"/>
              </a:solidFill>
              <a:latin typeface="+mn-lt"/>
              <a:ea typeface="+mn-ea"/>
            </a:endParaRPr>
          </a:p>
        </p:txBody>
      </p:sp>
      <p:grpSp>
        <p:nvGrpSpPr>
          <p:cNvPr id="4" name="그룹 3"/>
          <p:cNvGrpSpPr/>
          <p:nvPr/>
        </p:nvGrpSpPr>
        <p:grpSpPr>
          <a:xfrm rot="5400000">
            <a:off x="375122" y="1204223"/>
            <a:ext cx="298268" cy="199284"/>
            <a:chOff x="-1620688" y="2063274"/>
            <a:chExt cx="996901" cy="666065"/>
          </a:xfrm>
        </p:grpSpPr>
        <p:sp>
          <p:nvSpPr>
            <p:cNvPr id="5" name="직사각형 4"/>
            <p:cNvSpPr/>
            <p:nvPr/>
          </p:nvSpPr>
          <p:spPr>
            <a:xfrm>
              <a:off x="-1289496" y="2063274"/>
              <a:ext cx="331192" cy="3311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1620688"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954979"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pic>
        <p:nvPicPr>
          <p:cNvPr id="9" name="Picture 8" descr="Chart, bar chart&#10;&#10;Description automatically generated">
            <a:extLst>
              <a:ext uri="{FF2B5EF4-FFF2-40B4-BE49-F238E27FC236}">
                <a16:creationId xmlns:a16="http://schemas.microsoft.com/office/drawing/2014/main" id="{802E8056-3568-3A4F-8534-CBA1FFCA2C2C}"/>
              </a:ext>
            </a:extLst>
          </p:cNvPr>
          <p:cNvPicPr>
            <a:picLocks noChangeAspect="1"/>
          </p:cNvPicPr>
          <p:nvPr/>
        </p:nvPicPr>
        <p:blipFill>
          <a:blip r:embed="rId3"/>
          <a:stretch>
            <a:fillRect/>
          </a:stretch>
        </p:blipFill>
        <p:spPr>
          <a:xfrm>
            <a:off x="285857" y="2455526"/>
            <a:ext cx="7070986" cy="4097674"/>
          </a:xfrm>
          <a:prstGeom prst="rect">
            <a:avLst/>
          </a:prstGeom>
        </p:spPr>
      </p:pic>
    </p:spTree>
    <p:extLst>
      <p:ext uri="{BB962C8B-B14F-4D97-AF65-F5344CB8AC3E}">
        <p14:creationId xmlns:p14="http://schemas.microsoft.com/office/powerpoint/2010/main" val="32430556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321732"/>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0891"/>
            <a:ext cx="7058307" cy="19642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제목 2"/>
          <p:cNvSpPr>
            <a:spLocks noGrp="1"/>
          </p:cNvSpPr>
          <p:nvPr>
            <p:ph type="title"/>
          </p:nvPr>
        </p:nvSpPr>
        <p:spPr>
          <a:xfrm>
            <a:off x="524256" y="4765963"/>
            <a:ext cx="6594189" cy="1625210"/>
          </a:xfrm>
        </p:spPr>
        <p:txBody>
          <a:bodyPr vert="horz" lIns="91440" tIns="45720" rIns="91440" bIns="45720" rtlCol="0" anchor="ctr">
            <a:normAutofit/>
          </a:bodyPr>
          <a:lstStyle/>
          <a:p>
            <a:pPr latinLnBrk="0"/>
            <a:r>
              <a:rPr lang="en-US" sz="4400" kern="1200" dirty="0">
                <a:solidFill>
                  <a:srgbClr val="FFFFFF"/>
                </a:solidFill>
                <a:latin typeface="+mj-lt"/>
                <a:ea typeface="+mj-ea"/>
                <a:cs typeface="+mj-cs"/>
              </a:rPr>
              <a:t> </a:t>
            </a:r>
            <a:r>
              <a:rPr lang="en-US" sz="4400" kern="1200" dirty="0">
                <a:solidFill>
                  <a:schemeClr val="tx1"/>
                </a:solidFill>
                <a:latin typeface="+mj-lt"/>
                <a:ea typeface="+mj-ea"/>
                <a:cs typeface="+mj-cs"/>
              </a:rPr>
              <a:t>Top cities with highest profit</a:t>
            </a:r>
            <a:endParaRPr lang="en-US" altLang="ko-KR" sz="4400" kern="1200" dirty="0">
              <a:solidFill>
                <a:schemeClr val="tx1"/>
              </a:solidFill>
              <a:latin typeface="+mj-lt"/>
              <a:ea typeface="+mj-ea"/>
              <a:cs typeface="+mj-cs"/>
            </a:endParaRPr>
          </a:p>
        </p:txBody>
      </p:sp>
      <p:sp>
        <p:nvSpPr>
          <p:cNvPr id="28" name="Rectangle 27">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Content Placeholder 11">
            <a:extLst>
              <a:ext uri="{FF2B5EF4-FFF2-40B4-BE49-F238E27FC236}">
                <a16:creationId xmlns:a16="http://schemas.microsoft.com/office/drawing/2014/main" id="{E06C18F8-C851-4597-AD54-C3C9D81D3AC7}"/>
              </a:ext>
            </a:extLst>
          </p:cNvPr>
          <p:cNvSpPr>
            <a:spLocks noGrp="1"/>
          </p:cNvSpPr>
          <p:nvPr>
            <p:ph idx="1"/>
          </p:nvPr>
        </p:nvSpPr>
        <p:spPr>
          <a:xfrm>
            <a:off x="8029319" y="917725"/>
            <a:ext cx="3424739" cy="4852362"/>
          </a:xfrm>
        </p:spPr>
        <p:txBody>
          <a:bodyPr vert="horz" lIns="91440" tIns="45720" rIns="91440" bIns="45720" rtlCol="0" anchor="ctr">
            <a:normAutofit/>
          </a:bodyPr>
          <a:lstStyle/>
          <a:p>
            <a:pPr marL="0" indent="0"/>
            <a:r>
              <a:rPr lang="en-US" i="0" dirty="0">
                <a:solidFill>
                  <a:srgbClr val="FFFFFF"/>
                </a:solidFill>
                <a:latin typeface="+mn-lt"/>
                <a:ea typeface="+mn-ea"/>
              </a:rPr>
              <a:t>NEW YORK NY, DALLAS TX, SILICON VALLEY and MIAMI FL are the top cities with the highest profit</a:t>
            </a:r>
          </a:p>
          <a:p>
            <a:pPr>
              <a:buFont typeface="Arial" panose="020B0604020202020204" pitchFamily="34" charset="0"/>
              <a:buChar char="•"/>
            </a:pPr>
            <a:endParaRPr lang="en-US" dirty="0">
              <a:solidFill>
                <a:srgbClr val="FFFFFF"/>
              </a:solidFill>
              <a:latin typeface="+mn-lt"/>
              <a:ea typeface="+mn-ea"/>
            </a:endParaRPr>
          </a:p>
        </p:txBody>
      </p:sp>
      <p:pic>
        <p:nvPicPr>
          <p:cNvPr id="4" name="Picture 3" descr="Chart, histogram&#10;&#10;Description automatically generated">
            <a:extLst>
              <a:ext uri="{FF2B5EF4-FFF2-40B4-BE49-F238E27FC236}">
                <a16:creationId xmlns:a16="http://schemas.microsoft.com/office/drawing/2014/main" id="{6A78F82E-E14F-A24B-99CE-EDA950642626}"/>
              </a:ext>
            </a:extLst>
          </p:cNvPr>
          <p:cNvPicPr>
            <a:picLocks noChangeAspect="1"/>
          </p:cNvPicPr>
          <p:nvPr/>
        </p:nvPicPr>
        <p:blipFill>
          <a:blip r:embed="rId3"/>
          <a:stretch>
            <a:fillRect/>
          </a:stretch>
        </p:blipFill>
        <p:spPr>
          <a:xfrm>
            <a:off x="926506" y="449572"/>
            <a:ext cx="5860386" cy="3847171"/>
          </a:xfrm>
          <a:prstGeom prst="rect">
            <a:avLst/>
          </a:prstGeom>
        </p:spPr>
      </p:pic>
    </p:spTree>
    <p:extLst>
      <p:ext uri="{BB962C8B-B14F-4D97-AF65-F5344CB8AC3E}">
        <p14:creationId xmlns:p14="http://schemas.microsoft.com/office/powerpoint/2010/main" val="24784145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제목 2"/>
          <p:cNvSpPr>
            <a:spLocks noGrp="1"/>
          </p:cNvSpPr>
          <p:nvPr>
            <p:ph type="title"/>
          </p:nvPr>
        </p:nvSpPr>
        <p:spPr>
          <a:xfrm>
            <a:off x="694509" y="1487272"/>
            <a:ext cx="2823605"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r>
              <a:rPr lang="en-US" sz="2000" dirty="0"/>
              <a:t>Most of the users are between 20</a:t>
            </a:r>
            <a:r>
              <a:rPr lang="ar-SA" sz="2000" dirty="0"/>
              <a:t>  </a:t>
            </a:r>
            <a:r>
              <a:rPr lang="en-US" sz="2000" dirty="0"/>
              <a:t> to 40 years</a:t>
            </a:r>
          </a:p>
        </p:txBody>
      </p:sp>
      <p:sp>
        <p:nvSpPr>
          <p:cNvPr id="12" name="Content Placeholder 11">
            <a:extLst>
              <a:ext uri="{FF2B5EF4-FFF2-40B4-BE49-F238E27FC236}">
                <a16:creationId xmlns:a16="http://schemas.microsoft.com/office/drawing/2014/main" id="{0B8320D3-37D5-4239-A671-9D41D1A055DD}"/>
              </a:ext>
            </a:extLst>
          </p:cNvPr>
          <p:cNvSpPr>
            <a:spLocks noGrp="1"/>
          </p:cNvSpPr>
          <p:nvPr>
            <p:ph idx="1"/>
          </p:nvPr>
        </p:nvSpPr>
        <p:spPr>
          <a:xfrm>
            <a:off x="4038600" y="4884873"/>
            <a:ext cx="7188199" cy="1292090"/>
          </a:xfrm>
        </p:spPr>
        <p:txBody>
          <a:bodyPr vert="horz" lIns="91440" tIns="45720" rIns="91440" bIns="45720" rtlCol="0">
            <a:normAutofit/>
          </a:bodyPr>
          <a:lstStyle/>
          <a:p>
            <a:pPr>
              <a:buFont typeface="Arial" panose="020B0604020202020204" pitchFamily="34" charset="0"/>
              <a:buChar char="•"/>
            </a:pPr>
            <a:endParaRPr lang="en-US" sz="1800">
              <a:solidFill>
                <a:schemeClr val="tx1"/>
              </a:solidFill>
              <a:latin typeface="+mn-lt"/>
              <a:ea typeface="+mn-ea"/>
            </a:endParaRPr>
          </a:p>
        </p:txBody>
      </p:sp>
      <p:grpSp>
        <p:nvGrpSpPr>
          <p:cNvPr id="4" name="그룹 3"/>
          <p:cNvGrpSpPr/>
          <p:nvPr/>
        </p:nvGrpSpPr>
        <p:grpSpPr>
          <a:xfrm rot="5400000">
            <a:off x="2220483" y="366500"/>
            <a:ext cx="298268" cy="199284"/>
            <a:chOff x="-1620688" y="2063274"/>
            <a:chExt cx="996901" cy="666065"/>
          </a:xfrm>
        </p:grpSpPr>
        <p:sp>
          <p:nvSpPr>
            <p:cNvPr id="5" name="직사각형 4"/>
            <p:cNvSpPr/>
            <p:nvPr/>
          </p:nvSpPr>
          <p:spPr>
            <a:xfrm>
              <a:off x="-1289496" y="2063274"/>
              <a:ext cx="331192" cy="331192"/>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 name="직사각형 5"/>
            <p:cNvSpPr/>
            <p:nvPr/>
          </p:nvSpPr>
          <p:spPr>
            <a:xfrm>
              <a:off x="-1620688"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 name="직사각형 6"/>
            <p:cNvSpPr/>
            <p:nvPr/>
          </p:nvSpPr>
          <p:spPr>
            <a:xfrm>
              <a:off x="-954979" y="2398147"/>
              <a:ext cx="331192" cy="331192"/>
            </a:xfrm>
            <a:prstGeom prst="rect">
              <a:avLst/>
            </a:prstGeom>
            <a:solidFill>
              <a:srgbClr val="FFA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 name="TextBox 1">
            <a:extLst>
              <a:ext uri="{FF2B5EF4-FFF2-40B4-BE49-F238E27FC236}">
                <a16:creationId xmlns:a16="http://schemas.microsoft.com/office/drawing/2014/main" id="{D0C13A02-8A20-A946-8AF0-67B382A81717}"/>
              </a:ext>
            </a:extLst>
          </p:cNvPr>
          <p:cNvSpPr txBox="1"/>
          <p:nvPr/>
        </p:nvSpPr>
        <p:spPr>
          <a:xfrm>
            <a:off x="2558900" y="81422"/>
            <a:ext cx="2661434" cy="769441"/>
          </a:xfrm>
          <a:prstGeom prst="rect">
            <a:avLst/>
          </a:prstGeom>
          <a:noFill/>
        </p:spPr>
        <p:txBody>
          <a:bodyPr wrap="none" rtlCol="0">
            <a:spAutoFit/>
          </a:bodyPr>
          <a:lstStyle/>
          <a:p>
            <a:r>
              <a:rPr lang="en-US" sz="4400" dirty="0">
                <a:solidFill>
                  <a:schemeClr val="bg1"/>
                </a:solidFill>
              </a:rPr>
              <a:t> User's age</a:t>
            </a:r>
            <a:endParaRPr lang="en-SA" sz="4400" dirty="0">
              <a:solidFill>
                <a:schemeClr val="bg1"/>
              </a:solidFill>
            </a:endParaRPr>
          </a:p>
        </p:txBody>
      </p:sp>
      <p:pic>
        <p:nvPicPr>
          <p:cNvPr id="11" name="Picture 10" descr="Chart, histogram&#10;&#10;Description automatically generated">
            <a:extLst>
              <a:ext uri="{FF2B5EF4-FFF2-40B4-BE49-F238E27FC236}">
                <a16:creationId xmlns:a16="http://schemas.microsoft.com/office/drawing/2014/main" id="{226209F2-F1AC-E144-BB26-B07C800B61B1}"/>
              </a:ext>
            </a:extLst>
          </p:cNvPr>
          <p:cNvPicPr>
            <a:picLocks noChangeAspect="1"/>
          </p:cNvPicPr>
          <p:nvPr/>
        </p:nvPicPr>
        <p:blipFill>
          <a:blip r:embed="rId3"/>
          <a:stretch>
            <a:fillRect/>
          </a:stretch>
        </p:blipFill>
        <p:spPr>
          <a:xfrm>
            <a:off x="3807095" y="1642477"/>
            <a:ext cx="8140789" cy="4317509"/>
          </a:xfrm>
          <a:prstGeom prst="rect">
            <a:avLst/>
          </a:prstGeom>
        </p:spPr>
      </p:pic>
    </p:spTree>
    <p:extLst>
      <p:ext uri="{BB962C8B-B14F-4D97-AF65-F5344CB8AC3E}">
        <p14:creationId xmlns:p14="http://schemas.microsoft.com/office/powerpoint/2010/main" val="4244864305"/>
      </p:ext>
    </p:extLst>
  </p:cSld>
  <p:clrMapOvr>
    <a:masterClrMapping/>
  </p:clrMapOvr>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4112</TotalTime>
  <Words>545</Words>
  <Application>Microsoft Macintosh PowerPoint</Application>
  <PresentationFormat>Widescreen</PresentationFormat>
  <Paragraphs>121</Paragraphs>
  <Slides>16</Slides>
  <Notes>16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굴림체</vt:lpstr>
      <vt:lpstr>Arial</vt:lpstr>
      <vt:lpstr>Calibri</vt:lpstr>
      <vt:lpstr>Calibri Light</vt:lpstr>
      <vt:lpstr>Noto Sans</vt:lpstr>
      <vt:lpstr>Office Theme</vt:lpstr>
      <vt:lpstr>G2M Case Study</vt:lpstr>
      <vt:lpstr>PowerPoint Presentation</vt:lpstr>
      <vt:lpstr>PowerPoint Presentation</vt:lpstr>
      <vt:lpstr>Yellow Cabs are  the most cabs</vt:lpstr>
      <vt:lpstr> Daily profit Analysis</vt:lpstr>
      <vt:lpstr> Monthly Profit Analysis</vt:lpstr>
      <vt:lpstr> Yearly Profit Analysis</vt:lpstr>
      <vt:lpstr> Top cities with highest profit</vt:lpstr>
      <vt:lpstr>Most of the users are between 20   to 40 years</vt:lpstr>
      <vt:lpstr> There is no discount for Female customers as the price distribution is very similar for both gender considered over yearly. </vt:lpstr>
      <vt:lpstr> Preferred Cab Company</vt:lpstr>
      <vt:lpstr>Male customers more than female</vt:lpstr>
      <vt:lpstr>Payment Analysis</vt:lpstr>
      <vt:lpstr> Hypothesis</vt:lpstr>
      <vt:lpstr> 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KPMG Case Study</dc:title>
  <dc:creator>surya prakash tripathi</dc:creator>
  <cp:lastModifiedBy>Nada  Ali Saleh  Alzahrani</cp:lastModifiedBy>
  <cp:revision>182</cp:revision>
  <cp:lastPrinted>2019-08-24T08:13:50Z</cp:lastPrinted>
  <dcterms:created xsi:type="dcterms:W3CDTF">2019-08-19T15:39:24Z</dcterms:created>
  <dcterms:modified xsi:type="dcterms:W3CDTF">2021-03-09T18:49:39Z</dcterms:modified>
</cp:coreProperties>
</file>

<file path=docProps/thumbnail.jpeg>
</file>